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54"/>
  </p:notesMasterIdLst>
  <p:handoutMasterIdLst>
    <p:handoutMasterId r:id="rId55"/>
  </p:handoutMasterIdLst>
  <p:sldIdLst>
    <p:sldId id="620" r:id="rId2"/>
    <p:sldId id="619" r:id="rId3"/>
    <p:sldId id="520" r:id="rId4"/>
    <p:sldId id="521" r:id="rId5"/>
    <p:sldId id="523" r:id="rId6"/>
    <p:sldId id="618" r:id="rId7"/>
    <p:sldId id="631" r:id="rId8"/>
    <p:sldId id="635" r:id="rId9"/>
    <p:sldId id="630" r:id="rId10"/>
    <p:sldId id="524" r:id="rId11"/>
    <p:sldId id="526" r:id="rId12"/>
    <p:sldId id="527" r:id="rId13"/>
    <p:sldId id="528" r:id="rId14"/>
    <p:sldId id="530" r:id="rId15"/>
    <p:sldId id="587" r:id="rId16"/>
    <p:sldId id="648" r:id="rId17"/>
    <p:sldId id="645" r:id="rId18"/>
    <p:sldId id="646" r:id="rId19"/>
    <p:sldId id="638" r:id="rId20"/>
    <p:sldId id="642" r:id="rId21"/>
    <p:sldId id="643" r:id="rId22"/>
    <p:sldId id="649" r:id="rId23"/>
    <p:sldId id="535" r:id="rId24"/>
    <p:sldId id="644" r:id="rId25"/>
    <p:sldId id="622" r:id="rId26"/>
    <p:sldId id="589" r:id="rId27"/>
    <p:sldId id="596" r:id="rId28"/>
    <p:sldId id="626" r:id="rId29"/>
    <p:sldId id="539" r:id="rId30"/>
    <p:sldId id="632" r:id="rId31"/>
    <p:sldId id="647" r:id="rId32"/>
    <p:sldId id="562" r:id="rId33"/>
    <p:sldId id="563" r:id="rId34"/>
    <p:sldId id="564" r:id="rId35"/>
    <p:sldId id="565" r:id="rId36"/>
    <p:sldId id="566" r:id="rId37"/>
    <p:sldId id="568" r:id="rId38"/>
    <p:sldId id="569" r:id="rId39"/>
    <p:sldId id="570" r:id="rId40"/>
    <p:sldId id="650" r:id="rId41"/>
    <p:sldId id="634" r:id="rId42"/>
    <p:sldId id="574" r:id="rId43"/>
    <p:sldId id="575" r:id="rId44"/>
    <p:sldId id="651" r:id="rId45"/>
    <p:sldId id="627" r:id="rId46"/>
    <p:sldId id="628" r:id="rId47"/>
    <p:sldId id="652" r:id="rId48"/>
    <p:sldId id="576" r:id="rId49"/>
    <p:sldId id="653" r:id="rId50"/>
    <p:sldId id="577" r:id="rId51"/>
    <p:sldId id="578" r:id="rId52"/>
    <p:sldId id="581" r:id="rId53"/>
  </p:sldIdLst>
  <p:sldSz cx="9144000" cy="5143500" type="screen16x9"/>
  <p:notesSz cx="6858000" cy="9144000"/>
  <p:embeddedFontLst>
    <p:embeddedFont>
      <p:font typeface="Impact" panose="020B0806030902050204" pitchFamily="34" charset="0"/>
      <p:regular r:id="rId56"/>
    </p:embeddedFont>
    <p:embeddedFont>
      <p:font typeface="汉语拼音" panose="000B0604020202020204" pitchFamily="34" charset="0"/>
      <p:regular r:id="rId57"/>
    </p:embeddedFont>
    <p:embeddedFont>
      <p:font typeface="微软雅黑" panose="020B0503020204020204" pitchFamily="34" charset="-122"/>
      <p:regular r:id="rId58"/>
      <p:bold r:id="rId59"/>
    </p:embeddedFont>
    <p:embeddedFont>
      <p:font typeface="楷体" panose="02010609060101010101" pitchFamily="49" charset="-122"/>
      <p:regular r:id="rId60"/>
    </p:embeddedFont>
    <p:embeddedFont>
      <p:font typeface="黑体" panose="02010609060101010101" pitchFamily="49" charset="-122"/>
      <p:regular r:id="rId61"/>
    </p:embeddedFont>
    <p:embeddedFont>
      <p:font typeface="Calibri" panose="020F0502020204030204" pitchFamily="34" charset="0"/>
      <p:regular r:id="rId62"/>
      <p:bold r:id="rId63"/>
      <p:italic r:id="rId64"/>
      <p:boldItalic r:id="rId65"/>
    </p:embeddedFont>
  </p:embeddedFont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A488322-F2BA-4B5B-9748-0D474271808F}" styleName="中度样式 3 - 强调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74C1A8A3-306A-4EB7-A6B1-4F7E0EB9C5D6}" styleName="中度样式 3 - 强调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EB9631B5-78F2-41C9-869B-9F39066F8104}" styleName="中度样式 3 - 强调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中度样式 3 - 强调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970" autoAdjust="0"/>
    <p:restoredTop sz="95062" autoAdjust="0"/>
  </p:normalViewPr>
  <p:slideViewPr>
    <p:cSldViewPr>
      <p:cViewPr varScale="1">
        <p:scale>
          <a:sx n="113" d="100"/>
          <a:sy n="113" d="100"/>
        </p:scale>
        <p:origin x="-456" y="-102"/>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handoutMaster" Target="handoutMasters/handoutMaster1.xml"/><Relationship Id="rId63" Type="http://schemas.openxmlformats.org/officeDocument/2006/relationships/font" Target="fonts/font8.fntdata"/><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3.fntdata"/><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2.fntdata"/><Relationship Id="rId61"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5.fntdata"/><Relationship Id="rId65"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1.fntdata"/><Relationship Id="rId64" Type="http://schemas.openxmlformats.org/officeDocument/2006/relationships/font" Target="fonts/font9.fntdata"/><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4.fntdata"/><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62" Type="http://schemas.openxmlformats.org/officeDocument/2006/relationships/font" Target="fonts/font7.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 xmlns:a16="http://schemas.microsoft.com/office/drawing/2014/main" id="{00DF0454-03AE-4B81-BC78-7F4FE3EF6F52}"/>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Tx/>
              <a:buNone/>
              <a:defRPr sz="1200"/>
            </a:lvl1pPr>
          </a:lstStyle>
          <a:p>
            <a:pPr>
              <a:defRPr/>
            </a:pPr>
            <a:endParaRPr lang="zh-CN" altLang="en-US"/>
          </a:p>
        </p:txBody>
      </p:sp>
      <p:sp>
        <p:nvSpPr>
          <p:cNvPr id="3" name="日期占位符 2">
            <a:extLst>
              <a:ext uri="{FF2B5EF4-FFF2-40B4-BE49-F238E27FC236}">
                <a16:creationId xmlns="" xmlns:a16="http://schemas.microsoft.com/office/drawing/2014/main" id="{02F5DE4C-2CD1-4C25-A807-23D4F383DA8C}"/>
              </a:ext>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buFontTx/>
              <a:buNone/>
              <a:defRPr sz="1200"/>
            </a:lvl1pPr>
          </a:lstStyle>
          <a:p>
            <a:pPr>
              <a:defRPr/>
            </a:pPr>
            <a:endParaRPr lang="zh-CN" altLang="en-US"/>
          </a:p>
        </p:txBody>
      </p:sp>
      <p:sp>
        <p:nvSpPr>
          <p:cNvPr id="4" name="页脚占位符 3">
            <a:extLst>
              <a:ext uri="{FF2B5EF4-FFF2-40B4-BE49-F238E27FC236}">
                <a16:creationId xmlns="" xmlns:a16="http://schemas.microsoft.com/office/drawing/2014/main" id="{877D25C9-9405-460E-BFAC-2B0CF1FCBB1B}"/>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buFontTx/>
              <a:buNone/>
              <a:defRPr sz="1200"/>
            </a:lvl1pPr>
          </a:lstStyle>
          <a:p>
            <a:pPr>
              <a:defRPr/>
            </a:pPr>
            <a:endParaRPr lang="zh-CN" altLang="en-US"/>
          </a:p>
        </p:txBody>
      </p:sp>
      <p:sp>
        <p:nvSpPr>
          <p:cNvPr id="5" name="灯片编号占位符 4">
            <a:extLst>
              <a:ext uri="{FF2B5EF4-FFF2-40B4-BE49-F238E27FC236}">
                <a16:creationId xmlns="" xmlns:a16="http://schemas.microsoft.com/office/drawing/2014/main" id="{D082E301-C713-46B5-BEA0-CDF444FC3616}"/>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B8C4AB93-61DA-4B89-9C50-CC18C3ED15CB}" type="slidenum">
              <a:rPr lang="zh-CN" altLang="en-US"/>
              <a:pPr/>
              <a:t>‹#›</a:t>
            </a:fld>
            <a:endParaRPr lang="zh-CN" altLang="en-US"/>
          </a:p>
        </p:txBody>
      </p:sp>
    </p:spTree>
    <p:extLst>
      <p:ext uri="{BB962C8B-B14F-4D97-AF65-F5344CB8AC3E}">
        <p14:creationId xmlns:p14="http://schemas.microsoft.com/office/powerpoint/2010/main" val="34030735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 xmlns:a16="http://schemas.microsoft.com/office/drawing/2014/main" id="{0E28693F-8928-4913-BEA7-052B70D150A5}"/>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Tx/>
              <a:buNone/>
              <a:defRPr sz="1200"/>
            </a:lvl1pPr>
          </a:lstStyle>
          <a:p>
            <a:pPr>
              <a:defRPr/>
            </a:pPr>
            <a:endParaRPr lang="zh-CN" altLang="en-US"/>
          </a:p>
        </p:txBody>
      </p:sp>
      <p:sp>
        <p:nvSpPr>
          <p:cNvPr id="3" name="日期占位符 2">
            <a:extLst>
              <a:ext uri="{FF2B5EF4-FFF2-40B4-BE49-F238E27FC236}">
                <a16:creationId xmlns="" xmlns:a16="http://schemas.microsoft.com/office/drawing/2014/main" id="{520AD467-B216-4C46-8025-643F0ED01DE3}"/>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buFontTx/>
              <a:buNone/>
              <a:defRPr sz="1200"/>
            </a:lvl1pPr>
          </a:lstStyle>
          <a:p>
            <a:pPr>
              <a:defRPr/>
            </a:pPr>
            <a:endParaRPr lang="zh-CN" altLang="en-US"/>
          </a:p>
        </p:txBody>
      </p:sp>
      <p:sp>
        <p:nvSpPr>
          <p:cNvPr id="4" name="幻灯片图像占位符 3">
            <a:extLst>
              <a:ext uri="{FF2B5EF4-FFF2-40B4-BE49-F238E27FC236}">
                <a16:creationId xmlns="" xmlns:a16="http://schemas.microsoft.com/office/drawing/2014/main" id="{B5D3760E-F229-4176-96CD-9E088BC7AF70}"/>
              </a:ext>
            </a:extLst>
          </p:cNvPr>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a:extLst>
              <a:ext uri="{FF2B5EF4-FFF2-40B4-BE49-F238E27FC236}">
                <a16:creationId xmlns="" xmlns:a16="http://schemas.microsoft.com/office/drawing/2014/main" id="{17D52250-D150-417B-AFCA-E5C460945B38}"/>
              </a:ext>
            </a:extLst>
          </p:cNvPr>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a:extLst>
              <a:ext uri="{FF2B5EF4-FFF2-40B4-BE49-F238E27FC236}">
                <a16:creationId xmlns="" xmlns:a16="http://schemas.microsoft.com/office/drawing/2014/main" id="{1C264AB0-7945-4342-A9D6-4CFC26057F41}"/>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buFontTx/>
              <a:buNone/>
              <a:defRPr sz="1200"/>
            </a:lvl1pPr>
          </a:lstStyle>
          <a:p>
            <a:pPr>
              <a:defRPr/>
            </a:pPr>
            <a:endParaRPr lang="zh-CN" altLang="en-US"/>
          </a:p>
        </p:txBody>
      </p:sp>
      <p:sp>
        <p:nvSpPr>
          <p:cNvPr id="7" name="灯片编号占位符 6">
            <a:extLst>
              <a:ext uri="{FF2B5EF4-FFF2-40B4-BE49-F238E27FC236}">
                <a16:creationId xmlns="" xmlns:a16="http://schemas.microsoft.com/office/drawing/2014/main" id="{EA6BC2C0-9744-4A4E-A63D-300D93798A31}"/>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2A25B802-F401-42A3-A13C-6A83DD4CE03E}" type="slidenum">
              <a:rPr lang="zh-CN" altLang="en-US"/>
              <a:pPr/>
              <a:t>‹#›</a:t>
            </a:fld>
            <a:endParaRPr lang="zh-CN" altLang="en-US"/>
          </a:p>
        </p:txBody>
      </p:sp>
    </p:spTree>
    <p:extLst>
      <p:ext uri="{BB962C8B-B14F-4D97-AF65-F5344CB8AC3E}">
        <p14:creationId xmlns:p14="http://schemas.microsoft.com/office/powerpoint/2010/main" val="37885463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6103469"/>
      </p:ext>
    </p:extLst>
  </p:cSld>
  <p:clrMapOvr>
    <a:masterClrMapping/>
  </p:clrMapOvr>
  <p:transition spd="slow">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6493734"/>
      </p:ext>
    </p:extLst>
  </p:cSld>
  <p:clrMapOvr>
    <a:masterClrMapping/>
  </p:clrMapOvr>
  <p:transition spd="slow">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7941285"/>
      </p:ext>
    </p:extLst>
  </p:cSld>
  <p:clrMapOvr>
    <a:masterClrMapping/>
  </p:clrMapOvr>
  <p:transition spd="slow">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8006382"/>
      </p:ext>
    </p:extLst>
  </p:cSld>
  <p:clrMapOvr>
    <a:masterClrMapping/>
  </p:clrMapOvr>
  <p:transition spd="slow">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1301527"/>
      </p:ext>
    </p:extLst>
  </p:cSld>
  <p:clrMapOvr>
    <a:masterClrMapping/>
  </p:clrMapOvr>
  <p:transition spd="slow">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3541967"/>
      </p:ext>
    </p:extLst>
  </p:cSld>
  <p:clrMapOvr>
    <a:masterClrMapping/>
  </p:clrMapOvr>
  <p:transition spd="slow">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991410081"/>
      </p:ext>
    </p:extLst>
  </p:cSld>
  <p:clrMapOvr>
    <a:masterClrMapping/>
  </p:clrMapOvr>
  <p:transition spd="slow">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9153175"/>
      </p:ext>
    </p:extLst>
  </p:cSld>
  <p:clrMapOvr>
    <a:masterClrMapping/>
  </p:clrMapOvr>
  <p:transition spd="slow">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1741709"/>
      </p:ext>
    </p:extLst>
  </p:cSld>
  <p:clrMapOvr>
    <a:masterClrMapping/>
  </p:clrMapOvr>
  <p:transition spd="slow">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4413300"/>
      </p:ext>
    </p:extLst>
  </p:cSld>
  <p:clrMapOvr>
    <a:masterClrMapping/>
  </p:clrMapOvr>
  <p:transition spd="slow">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3688551"/>
      </p:ext>
    </p:extLst>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9423997"/>
      </p:ext>
    </p:extLst>
  </p:cSld>
  <p:clrMapOvr>
    <a:masterClrMapping/>
  </p:clrMapOvr>
  <p:transition spd="slow">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6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0036805"/>
      </p:ext>
    </p:extLst>
  </p:cSld>
  <p:clrMapOvr>
    <a:masterClrMapping/>
  </p:clrMapOvr>
  <p:transition spd="slow">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6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588440186"/>
      </p:ext>
    </p:extLst>
  </p:cSld>
  <p:clrMapOvr>
    <a:masterClrMapping/>
  </p:clrMapOvr>
  <p:transition spd="slow">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7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0900535"/>
      </p:ext>
    </p:extLst>
  </p:cSld>
  <p:clrMapOvr>
    <a:masterClrMapping/>
  </p:clrMapOvr>
  <p:transition spd="slow">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7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7745046"/>
      </p:ext>
    </p:extLst>
  </p:cSld>
  <p:clrMapOvr>
    <a:masterClrMapping/>
  </p:clrMapOvr>
  <p:transition spd="slow">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8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5340918"/>
      </p:ext>
    </p:extLst>
  </p:cSld>
  <p:clrMapOvr>
    <a:masterClrMapping/>
  </p:clrMapOvr>
  <p:transition spd="slow">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735734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1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4641660"/>
      </p:ext>
    </p:extLst>
  </p:cSld>
  <p:clrMapOvr>
    <a:masterClrMapping/>
  </p:clrMapOvr>
  <p:transition spd="slow">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3481912"/>
      </p:ext>
    </p:extLst>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3275205"/>
      </p:ext>
    </p:extLst>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6256942"/>
      </p:ext>
    </p:extLst>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9237874"/>
      </p:ext>
    </p:extLst>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8239176"/>
      </p:ext>
    </p:extLst>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540481428"/>
      </p:ext>
    </p:extLst>
  </p:cSld>
  <p:clrMapOvr>
    <a:masterClrMapping/>
  </p:clrMapOvr>
  <p:transition spd="slow">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789990268"/>
      </p:ext>
    </p:extLst>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FAF7DEAD-013B-4CCC-A40F-D74524FB124D}"/>
              </a:ext>
            </a:extLst>
          </p:cNvPr>
          <p:cNvSpPr>
            <a:spLocks noChangeArrowheads="1"/>
          </p:cNvSpPr>
          <p:nvPr userDrawn="1"/>
        </p:nvSpPr>
        <p:spPr bwMode="auto">
          <a:xfrm>
            <a:off x="5508626" y="69850"/>
            <a:ext cx="2190750"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defRPr/>
            </a:pPr>
            <a:r>
              <a:rPr kumimoji="1" lang="en-US" altLang="zh-CN" sz="2800" b="1" dirty="0">
                <a:solidFill>
                  <a:srgbClr val="A11111"/>
                </a:solidFill>
                <a:latin typeface="宋体" pitchFamily="2" charset="-122"/>
              </a:rPr>
              <a:t>4 </a:t>
            </a:r>
            <a:r>
              <a:rPr kumimoji="1" lang="zh-CN" altLang="en-US" sz="2400" b="1" dirty="0">
                <a:solidFill>
                  <a:srgbClr val="A11111"/>
                </a:solidFill>
                <a:latin typeface="宋体" pitchFamily="2" charset="-122"/>
              </a:rPr>
              <a:t>一着惊海天</a:t>
            </a:r>
            <a:r>
              <a:rPr kumimoji="1" lang="en-US" altLang="zh-CN" sz="2400" b="1" dirty="0">
                <a:solidFill>
                  <a:srgbClr val="A11111"/>
                </a:solidFill>
                <a:latin typeface="宋体" pitchFamily="2" charset="-122"/>
              </a:rPr>
              <a:t>/</a:t>
            </a:r>
          </a:p>
        </p:txBody>
      </p:sp>
      <p:pic>
        <p:nvPicPr>
          <p:cNvPr id="1027" name="图片 2">
            <a:extLst>
              <a:ext uri="{FF2B5EF4-FFF2-40B4-BE49-F238E27FC236}">
                <a16:creationId xmlns="" xmlns:a16="http://schemas.microsoft.com/office/drawing/2014/main" id="{0C3CD5FF-9937-4A02-A6AD-0EB01FD480CC}"/>
              </a:ext>
            </a:extLst>
          </p:cNvPr>
          <p:cNvPicPr>
            <a:picLocks noChangeAspect="1" noChangeArrowheads="1"/>
          </p:cNvPicPr>
          <p:nvPr userDrawn="1"/>
        </p:nvPicPr>
        <p:blipFill>
          <a:blip r:embed="rId28">
            <a:extLst>
              <a:ext uri="{28A0092B-C50C-407E-A947-70E740481C1C}">
                <a14:useLocalDpi xmlns:a14="http://schemas.microsoft.com/office/drawing/2010/main" val="0"/>
              </a:ext>
            </a:extLst>
          </a:blip>
          <a:srcRect/>
          <a:stretch>
            <a:fillRect/>
          </a:stretch>
        </p:blipFill>
        <p:spPr bwMode="auto">
          <a:xfrm>
            <a:off x="7938" y="4514850"/>
            <a:ext cx="9144000"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Administrator\Desktop\初中七彩课堂图标.png"/>
          <p:cNvPicPr>
            <a:picLocks noChangeAspect="1" noChangeArrowheads="1"/>
          </p:cNvPicPr>
          <p:nvPr userDrawn="1"/>
        </p:nvPicPr>
        <p:blipFill>
          <a:blip r:embed="rId29" cstate="print">
            <a:extLst>
              <a:ext uri="{28A0092B-C50C-407E-A947-70E740481C1C}">
                <a14:useLocalDpi xmlns:a14="http://schemas.microsoft.com/office/drawing/2010/main" val="0"/>
              </a:ext>
            </a:extLst>
          </a:blip>
          <a:srcRect/>
          <a:stretch>
            <a:fillRect/>
          </a:stretch>
        </p:blipFill>
        <p:spPr bwMode="auto">
          <a:xfrm>
            <a:off x="7646580" y="51470"/>
            <a:ext cx="1440270" cy="581572"/>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90817" r:id="rId1"/>
    <p:sldLayoutId id="2147490818" r:id="rId2"/>
    <p:sldLayoutId id="2147490819" r:id="rId3"/>
    <p:sldLayoutId id="2147490823" r:id="rId4"/>
    <p:sldLayoutId id="2147490832" r:id="rId5"/>
    <p:sldLayoutId id="2147490847" r:id="rId6"/>
    <p:sldLayoutId id="2147490848" r:id="rId7"/>
    <p:sldLayoutId id="2147490849" r:id="rId8"/>
    <p:sldLayoutId id="2147490850" r:id="rId9"/>
    <p:sldLayoutId id="2147490851" r:id="rId10"/>
    <p:sldLayoutId id="2147490852" r:id="rId11"/>
    <p:sldLayoutId id="2147490853" r:id="rId12"/>
    <p:sldLayoutId id="2147490854" r:id="rId13"/>
    <p:sldLayoutId id="2147490855" r:id="rId14"/>
    <p:sldLayoutId id="2147490856" r:id="rId15"/>
    <p:sldLayoutId id="2147490857" r:id="rId16"/>
    <p:sldLayoutId id="2147490858" r:id="rId17"/>
    <p:sldLayoutId id="2147490859" r:id="rId18"/>
    <p:sldLayoutId id="2147490860" r:id="rId19"/>
    <p:sldLayoutId id="2147490862" r:id="rId20"/>
    <p:sldLayoutId id="2147490863" r:id="rId21"/>
    <p:sldLayoutId id="2147490864" r:id="rId22"/>
    <p:sldLayoutId id="2147490865" r:id="rId23"/>
    <p:sldLayoutId id="2147490866" r:id="rId24"/>
    <p:sldLayoutId id="2147490867" r:id="rId25"/>
    <p:sldLayoutId id="2147490962" r:id="rId26"/>
  </p:sldLayoutIdLst>
  <p:transition spd="slow">
    <p:random/>
  </p:transition>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2pPr>
      <a:lvl3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3pPr>
      <a:lvl4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4pPr>
      <a:lvl5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6" descr="https://timgsa.baidu.com/timg?image&amp;quality=80&amp;size=b9999_10000&amp;sec=1552977169196&amp;di=9498aeaedbfc7eb7b8e2680d4b04941b&amp;imgtype=0&amp;src=http%3A%2F%2Fwww.hbnews.net%2Fepaper%2Fhbck%2Fhtml%2F2013%2F09%2F26%2FC01%2Fimages%2F0.jpg">
            <a:extLst>
              <a:ext uri="{FF2B5EF4-FFF2-40B4-BE49-F238E27FC236}">
                <a16:creationId xmlns="" xmlns:a16="http://schemas.microsoft.com/office/drawing/2014/main" id="{436BE8EF-35B3-44B5-98D0-1ED7917FDE8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8" y="-6350"/>
            <a:ext cx="9142412" cy="514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2" name="组合 2">
            <a:extLst>
              <a:ext uri="{FF2B5EF4-FFF2-40B4-BE49-F238E27FC236}">
                <a16:creationId xmlns="" xmlns:a16="http://schemas.microsoft.com/office/drawing/2014/main" id="{12C2F26A-B095-4BFF-8D05-3C9A866C7AE0}"/>
              </a:ext>
            </a:extLst>
          </p:cNvPr>
          <p:cNvGrpSpPr>
            <a:grpSpLocks/>
          </p:cNvGrpSpPr>
          <p:nvPr/>
        </p:nvGrpSpPr>
        <p:grpSpPr bwMode="auto">
          <a:xfrm>
            <a:off x="539750" y="558800"/>
            <a:ext cx="1497013" cy="644525"/>
            <a:chOff x="752475" y="598488"/>
            <a:chExt cx="1497013" cy="643766"/>
          </a:xfrm>
        </p:grpSpPr>
        <p:sp>
          <p:nvSpPr>
            <p:cNvPr id="57" name="圆角矩形 56">
              <a:extLst>
                <a:ext uri="{FF2B5EF4-FFF2-40B4-BE49-F238E27FC236}">
                  <a16:creationId xmlns="" xmlns:a16="http://schemas.microsoft.com/office/drawing/2014/main" id="{7B399971-F816-432A-BE77-E4C9692D4477}"/>
                </a:ext>
              </a:extLst>
            </p:cNvPr>
            <p:cNvSpPr/>
            <p:nvPr/>
          </p:nvSpPr>
          <p:spPr>
            <a:xfrm rot="20326116">
              <a:off x="1746250" y="718996"/>
              <a:ext cx="442913" cy="420193"/>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58" name="圆角矩形 57">
              <a:extLst>
                <a:ext uri="{FF2B5EF4-FFF2-40B4-BE49-F238E27FC236}">
                  <a16:creationId xmlns="" xmlns:a16="http://schemas.microsoft.com/office/drawing/2014/main" id="{3E5B9767-6BAF-4676-9348-81762B987A82}"/>
                </a:ext>
              </a:extLst>
            </p:cNvPr>
            <p:cNvSpPr/>
            <p:nvPr/>
          </p:nvSpPr>
          <p:spPr>
            <a:xfrm rot="319204">
              <a:off x="1258888" y="722167"/>
              <a:ext cx="441325" cy="420193"/>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59" name="圆角矩形 58">
              <a:extLst>
                <a:ext uri="{FF2B5EF4-FFF2-40B4-BE49-F238E27FC236}">
                  <a16:creationId xmlns="" xmlns:a16="http://schemas.microsoft.com/office/drawing/2014/main" id="{DD4FE57A-DA0D-4CC6-B1AD-88D8FD9BE652}"/>
                </a:ext>
              </a:extLst>
            </p:cNvPr>
            <p:cNvSpPr/>
            <p:nvPr/>
          </p:nvSpPr>
          <p:spPr>
            <a:xfrm rot="21148334">
              <a:off x="787400" y="730096"/>
              <a:ext cx="441325" cy="420192"/>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5403" name="矩形 1">
              <a:extLst>
                <a:ext uri="{FF2B5EF4-FFF2-40B4-BE49-F238E27FC236}">
                  <a16:creationId xmlns="" xmlns:a16="http://schemas.microsoft.com/office/drawing/2014/main" id="{7879A489-55B6-449C-B4BA-7190C75D79CF}"/>
                </a:ext>
              </a:extLst>
            </p:cNvPr>
            <p:cNvSpPr>
              <a:spLocks noChangeArrowheads="1"/>
            </p:cNvSpPr>
            <p:nvPr/>
          </p:nvSpPr>
          <p:spPr bwMode="auto">
            <a:xfrm>
              <a:off x="752475" y="598488"/>
              <a:ext cx="1497013" cy="64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读一读</a:t>
              </a:r>
            </a:p>
          </p:txBody>
        </p:sp>
      </p:grpSp>
      <p:sp>
        <p:nvSpPr>
          <p:cNvPr id="45" name="矩形 44">
            <a:extLst>
              <a:ext uri="{FF2B5EF4-FFF2-40B4-BE49-F238E27FC236}">
                <a16:creationId xmlns="" xmlns:a16="http://schemas.microsoft.com/office/drawing/2014/main" id="{4A8B8A38-82B6-4153-AD68-E002C2587488}"/>
              </a:ext>
            </a:extLst>
          </p:cNvPr>
          <p:cNvSpPr>
            <a:spLocks noChangeArrowheads="1"/>
          </p:cNvSpPr>
          <p:nvPr/>
        </p:nvSpPr>
        <p:spPr bwMode="auto">
          <a:xfrm>
            <a:off x="2903538" y="2366963"/>
            <a:ext cx="1100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rgbClr val="000000"/>
                </a:solidFill>
                <a:latin typeface="汉语拼音" pitchFamily="34" charset="0"/>
                <a:ea typeface="黑体" panose="02010609060101010101" pitchFamily="49" charset="-122"/>
              </a:rPr>
              <a:t>péng</a:t>
            </a:r>
            <a:endParaRPr lang="zh-CN" altLang="en-US" sz="3200">
              <a:latin typeface="汉语拼音" pitchFamily="34" charset="0"/>
              <a:ea typeface="黑体" panose="02010609060101010101" pitchFamily="49" charset="-122"/>
            </a:endParaRPr>
          </a:p>
        </p:txBody>
      </p:sp>
      <p:sp>
        <p:nvSpPr>
          <p:cNvPr id="15364" name="矩形 45">
            <a:extLst>
              <a:ext uri="{FF2B5EF4-FFF2-40B4-BE49-F238E27FC236}">
                <a16:creationId xmlns="" xmlns:a16="http://schemas.microsoft.com/office/drawing/2014/main" id="{7A6910BB-CF02-4807-A1AD-AF59333D0234}"/>
              </a:ext>
            </a:extLst>
          </p:cNvPr>
          <p:cNvSpPr>
            <a:spLocks noChangeArrowheads="1"/>
          </p:cNvSpPr>
          <p:nvPr/>
        </p:nvSpPr>
        <p:spPr bwMode="auto">
          <a:xfrm>
            <a:off x="2976563" y="2833688"/>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u="sng">
                <a:solidFill>
                  <a:srgbClr val="FF0000"/>
                </a:solidFill>
                <a:latin typeface="楷体" panose="02010609060101010101" pitchFamily="49" charset="-122"/>
                <a:ea typeface="楷体" panose="02010609060101010101" pitchFamily="49" charset="-122"/>
              </a:rPr>
              <a:t>澎</a:t>
            </a:r>
            <a:endParaRPr lang="zh-CN" altLang="en-US" u="sng">
              <a:solidFill>
                <a:srgbClr val="FF0000"/>
              </a:solidFill>
            </a:endParaRPr>
          </a:p>
        </p:txBody>
      </p:sp>
      <p:sp>
        <p:nvSpPr>
          <p:cNvPr id="48" name="矩形 47">
            <a:extLst>
              <a:ext uri="{FF2B5EF4-FFF2-40B4-BE49-F238E27FC236}">
                <a16:creationId xmlns="" xmlns:a16="http://schemas.microsoft.com/office/drawing/2014/main" id="{1A6F1F33-46F2-40EF-A57E-573F27A30DF8}"/>
              </a:ext>
            </a:extLst>
          </p:cNvPr>
          <p:cNvSpPr>
            <a:spLocks noChangeArrowheads="1"/>
          </p:cNvSpPr>
          <p:nvPr/>
        </p:nvSpPr>
        <p:spPr bwMode="auto">
          <a:xfrm>
            <a:off x="3695700" y="2833688"/>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a:solidFill>
                  <a:srgbClr val="000000"/>
                </a:solidFill>
                <a:latin typeface="楷体" panose="02010609060101010101" pitchFamily="49" charset="-122"/>
                <a:ea typeface="楷体" panose="02010609060101010101" pitchFamily="49" charset="-122"/>
              </a:rPr>
              <a:t>湃</a:t>
            </a:r>
            <a:endParaRPr lang="zh-CN" altLang="en-US"/>
          </a:p>
        </p:txBody>
      </p:sp>
      <p:sp>
        <p:nvSpPr>
          <p:cNvPr id="15366" name="矩形 48">
            <a:extLst>
              <a:ext uri="{FF2B5EF4-FFF2-40B4-BE49-F238E27FC236}">
                <a16:creationId xmlns="" xmlns:a16="http://schemas.microsoft.com/office/drawing/2014/main" id="{29AB996A-D034-47E0-BFFE-A3697A67801C}"/>
              </a:ext>
            </a:extLst>
          </p:cNvPr>
          <p:cNvSpPr>
            <a:spLocks noChangeArrowheads="1"/>
          </p:cNvSpPr>
          <p:nvPr/>
        </p:nvSpPr>
        <p:spPr bwMode="auto">
          <a:xfrm>
            <a:off x="2987675" y="4005263"/>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u="sng">
                <a:solidFill>
                  <a:srgbClr val="FF0000"/>
                </a:solidFill>
                <a:latin typeface="楷体" panose="02010609060101010101" pitchFamily="49" charset="-122"/>
                <a:ea typeface="楷体" panose="02010609060101010101" pitchFamily="49" charset="-122"/>
              </a:rPr>
              <a:t>桅</a:t>
            </a:r>
            <a:endParaRPr lang="zh-CN" altLang="en-US" u="sng">
              <a:solidFill>
                <a:srgbClr val="FF0000"/>
              </a:solidFill>
            </a:endParaRPr>
          </a:p>
        </p:txBody>
      </p:sp>
      <p:sp>
        <p:nvSpPr>
          <p:cNvPr id="50" name="矩形 49">
            <a:extLst>
              <a:ext uri="{FF2B5EF4-FFF2-40B4-BE49-F238E27FC236}">
                <a16:creationId xmlns="" xmlns:a16="http://schemas.microsoft.com/office/drawing/2014/main" id="{25A2F4EE-473C-411B-9EFF-55E59CA625DB}"/>
              </a:ext>
            </a:extLst>
          </p:cNvPr>
          <p:cNvSpPr>
            <a:spLocks noChangeArrowheads="1"/>
          </p:cNvSpPr>
          <p:nvPr/>
        </p:nvSpPr>
        <p:spPr bwMode="auto">
          <a:xfrm>
            <a:off x="3708400" y="4005263"/>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a:solidFill>
                  <a:srgbClr val="000000"/>
                </a:solidFill>
                <a:latin typeface="楷体" panose="02010609060101010101" pitchFamily="49" charset="-122"/>
                <a:ea typeface="楷体" panose="02010609060101010101" pitchFamily="49" charset="-122"/>
              </a:rPr>
              <a:t>杆</a:t>
            </a:r>
            <a:endParaRPr lang="zh-CN" altLang="en-US"/>
          </a:p>
        </p:txBody>
      </p:sp>
      <p:sp>
        <p:nvSpPr>
          <p:cNvPr id="51" name="矩形 50">
            <a:extLst>
              <a:ext uri="{FF2B5EF4-FFF2-40B4-BE49-F238E27FC236}">
                <a16:creationId xmlns="" xmlns:a16="http://schemas.microsoft.com/office/drawing/2014/main" id="{88116405-CCEF-4539-8BBE-4B6BBDDFF45A}"/>
              </a:ext>
            </a:extLst>
          </p:cNvPr>
          <p:cNvSpPr>
            <a:spLocks noChangeArrowheads="1"/>
          </p:cNvSpPr>
          <p:nvPr/>
        </p:nvSpPr>
        <p:spPr bwMode="auto">
          <a:xfrm>
            <a:off x="2916238" y="3573463"/>
            <a:ext cx="8350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rgbClr val="000000"/>
                </a:solidFill>
                <a:latin typeface="汉语拼音" pitchFamily="34" charset="0"/>
                <a:ea typeface="黑体" panose="02010609060101010101" pitchFamily="49" charset="-122"/>
              </a:rPr>
              <a:t>wéi</a:t>
            </a:r>
            <a:endParaRPr lang="zh-CN" altLang="en-US" sz="3200">
              <a:latin typeface="汉语拼音" pitchFamily="34" charset="0"/>
              <a:ea typeface="黑体" panose="02010609060101010101" pitchFamily="49" charset="-122"/>
            </a:endParaRPr>
          </a:p>
        </p:txBody>
      </p:sp>
      <p:sp>
        <p:nvSpPr>
          <p:cNvPr id="15369" name="矩形 51">
            <a:extLst>
              <a:ext uri="{FF2B5EF4-FFF2-40B4-BE49-F238E27FC236}">
                <a16:creationId xmlns="" xmlns:a16="http://schemas.microsoft.com/office/drawing/2014/main" id="{053323BA-D2F5-45C3-B481-A18C9EBAF813}"/>
              </a:ext>
            </a:extLst>
          </p:cNvPr>
          <p:cNvSpPr>
            <a:spLocks noChangeArrowheads="1"/>
          </p:cNvSpPr>
          <p:nvPr/>
        </p:nvSpPr>
        <p:spPr bwMode="auto">
          <a:xfrm>
            <a:off x="6754813" y="1635125"/>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u="sng">
                <a:solidFill>
                  <a:srgbClr val="FF0000"/>
                </a:solidFill>
                <a:latin typeface="楷体" panose="02010609060101010101" pitchFamily="49" charset="-122"/>
                <a:ea typeface="楷体" panose="02010609060101010101" pitchFamily="49" charset="-122"/>
              </a:rPr>
              <a:t>凛</a:t>
            </a:r>
            <a:endParaRPr lang="zh-CN" altLang="en-US" u="sng">
              <a:solidFill>
                <a:srgbClr val="FF0000"/>
              </a:solidFill>
            </a:endParaRPr>
          </a:p>
        </p:txBody>
      </p:sp>
      <p:sp>
        <p:nvSpPr>
          <p:cNvPr id="53" name="矩形 52">
            <a:extLst>
              <a:ext uri="{FF2B5EF4-FFF2-40B4-BE49-F238E27FC236}">
                <a16:creationId xmlns="" xmlns:a16="http://schemas.microsoft.com/office/drawing/2014/main" id="{F06AA1D0-E075-4073-AA9A-ACDCE266CE5C}"/>
              </a:ext>
            </a:extLst>
          </p:cNvPr>
          <p:cNvSpPr>
            <a:spLocks noChangeArrowheads="1"/>
          </p:cNvSpPr>
          <p:nvPr/>
        </p:nvSpPr>
        <p:spPr bwMode="auto">
          <a:xfrm>
            <a:off x="7402513" y="1635125"/>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a:solidFill>
                  <a:srgbClr val="000000"/>
                </a:solidFill>
                <a:latin typeface="楷体" panose="02010609060101010101" pitchFamily="49" charset="-122"/>
                <a:ea typeface="楷体" panose="02010609060101010101" pitchFamily="49" charset="-122"/>
              </a:rPr>
              <a:t>冽</a:t>
            </a:r>
            <a:endParaRPr lang="zh-CN" altLang="en-US"/>
          </a:p>
        </p:txBody>
      </p:sp>
      <p:sp>
        <p:nvSpPr>
          <p:cNvPr id="54" name="矩形 53">
            <a:extLst>
              <a:ext uri="{FF2B5EF4-FFF2-40B4-BE49-F238E27FC236}">
                <a16:creationId xmlns="" xmlns:a16="http://schemas.microsoft.com/office/drawing/2014/main" id="{3EB8AE98-4E16-46A1-820F-56C6E315441C}"/>
              </a:ext>
            </a:extLst>
          </p:cNvPr>
          <p:cNvSpPr>
            <a:spLocks noChangeArrowheads="1"/>
          </p:cNvSpPr>
          <p:nvPr/>
        </p:nvSpPr>
        <p:spPr bwMode="auto">
          <a:xfrm>
            <a:off x="6754813" y="1131888"/>
            <a:ext cx="6429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rgbClr val="000000"/>
                </a:solidFill>
                <a:latin typeface="汉语拼音" pitchFamily="34" charset="0"/>
                <a:ea typeface="黑体" panose="02010609060101010101" pitchFamily="49" charset="-122"/>
              </a:rPr>
              <a:t>lǐn</a:t>
            </a:r>
            <a:endParaRPr lang="zh-CN" altLang="en-US" sz="3200">
              <a:latin typeface="汉语拼音" pitchFamily="34" charset="0"/>
              <a:ea typeface="黑体" panose="02010609060101010101" pitchFamily="49" charset="-122"/>
            </a:endParaRPr>
          </a:p>
        </p:txBody>
      </p:sp>
      <p:sp>
        <p:nvSpPr>
          <p:cNvPr id="55" name="矩形 54">
            <a:extLst>
              <a:ext uri="{FF2B5EF4-FFF2-40B4-BE49-F238E27FC236}">
                <a16:creationId xmlns="" xmlns:a16="http://schemas.microsoft.com/office/drawing/2014/main" id="{801F26A3-A9E0-4E00-A02E-9BA2D27D2081}"/>
              </a:ext>
            </a:extLst>
          </p:cNvPr>
          <p:cNvSpPr>
            <a:spLocks noChangeArrowheads="1"/>
          </p:cNvSpPr>
          <p:nvPr/>
        </p:nvSpPr>
        <p:spPr bwMode="auto">
          <a:xfrm>
            <a:off x="703263" y="1635125"/>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a:solidFill>
                  <a:srgbClr val="000000"/>
                </a:solidFill>
                <a:latin typeface="楷体" panose="02010609060101010101" pitchFamily="49" charset="-122"/>
                <a:ea typeface="楷体" panose="02010609060101010101" pitchFamily="49" charset="-122"/>
              </a:rPr>
              <a:t>浩</a:t>
            </a:r>
            <a:endParaRPr lang="zh-CN" altLang="en-US"/>
          </a:p>
        </p:txBody>
      </p:sp>
      <p:sp>
        <p:nvSpPr>
          <p:cNvPr id="15373" name="矩形 55">
            <a:extLst>
              <a:ext uri="{FF2B5EF4-FFF2-40B4-BE49-F238E27FC236}">
                <a16:creationId xmlns="" xmlns:a16="http://schemas.microsoft.com/office/drawing/2014/main" id="{BFD823F0-ADC8-4328-A70D-F62CD54DD95B}"/>
              </a:ext>
            </a:extLst>
          </p:cNvPr>
          <p:cNvSpPr>
            <a:spLocks noChangeArrowheads="1"/>
          </p:cNvSpPr>
          <p:nvPr/>
        </p:nvSpPr>
        <p:spPr bwMode="auto">
          <a:xfrm>
            <a:off x="1352550" y="1635125"/>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u="sng">
                <a:solidFill>
                  <a:srgbClr val="FF0000"/>
                </a:solidFill>
                <a:latin typeface="楷体" panose="02010609060101010101" pitchFamily="49" charset="-122"/>
                <a:ea typeface="楷体" panose="02010609060101010101" pitchFamily="49" charset="-122"/>
              </a:rPr>
              <a:t>瀚</a:t>
            </a:r>
            <a:endParaRPr lang="zh-CN" altLang="en-US" u="sng">
              <a:solidFill>
                <a:srgbClr val="FF0000"/>
              </a:solidFill>
            </a:endParaRPr>
          </a:p>
        </p:txBody>
      </p:sp>
      <p:sp>
        <p:nvSpPr>
          <p:cNvPr id="60" name="矩形 59">
            <a:extLst>
              <a:ext uri="{FF2B5EF4-FFF2-40B4-BE49-F238E27FC236}">
                <a16:creationId xmlns="" xmlns:a16="http://schemas.microsoft.com/office/drawing/2014/main" id="{BAD60469-33F6-46C2-A1C9-6D26B28CECC3}"/>
              </a:ext>
            </a:extLst>
          </p:cNvPr>
          <p:cNvSpPr>
            <a:spLocks noChangeArrowheads="1"/>
          </p:cNvSpPr>
          <p:nvPr/>
        </p:nvSpPr>
        <p:spPr bwMode="auto">
          <a:xfrm>
            <a:off x="1279525" y="1131888"/>
            <a:ext cx="9429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rgbClr val="000000"/>
                </a:solidFill>
                <a:latin typeface="汉语拼音" pitchFamily="34" charset="0"/>
                <a:ea typeface="黑体" panose="02010609060101010101" pitchFamily="49" charset="-122"/>
              </a:rPr>
              <a:t>hàn</a:t>
            </a:r>
            <a:endParaRPr lang="zh-CN" altLang="en-US" sz="3200">
              <a:latin typeface="汉语拼音" pitchFamily="34" charset="0"/>
              <a:ea typeface="黑体" panose="02010609060101010101" pitchFamily="49" charset="-122"/>
            </a:endParaRPr>
          </a:p>
        </p:txBody>
      </p:sp>
      <p:sp>
        <p:nvSpPr>
          <p:cNvPr id="15375" name="矩形 60">
            <a:extLst>
              <a:ext uri="{FF2B5EF4-FFF2-40B4-BE49-F238E27FC236}">
                <a16:creationId xmlns="" xmlns:a16="http://schemas.microsoft.com/office/drawing/2014/main" id="{62DFB54A-4759-414F-AC38-24FCA3DD490C}"/>
              </a:ext>
            </a:extLst>
          </p:cNvPr>
          <p:cNvSpPr>
            <a:spLocks noChangeArrowheads="1"/>
          </p:cNvSpPr>
          <p:nvPr/>
        </p:nvSpPr>
        <p:spPr bwMode="auto">
          <a:xfrm>
            <a:off x="4924425" y="1635125"/>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u="sng">
                <a:solidFill>
                  <a:srgbClr val="FF0000"/>
                </a:solidFill>
                <a:latin typeface="楷体" panose="02010609060101010101" pitchFamily="49" charset="-122"/>
                <a:ea typeface="楷体" panose="02010609060101010101" pitchFamily="49" charset="-122"/>
              </a:rPr>
              <a:t>娴</a:t>
            </a:r>
            <a:endParaRPr lang="zh-CN" altLang="en-US" u="sng">
              <a:solidFill>
                <a:srgbClr val="FF0000"/>
              </a:solidFill>
            </a:endParaRPr>
          </a:p>
        </p:txBody>
      </p:sp>
      <p:sp>
        <p:nvSpPr>
          <p:cNvPr id="62" name="矩形 61">
            <a:extLst>
              <a:ext uri="{FF2B5EF4-FFF2-40B4-BE49-F238E27FC236}">
                <a16:creationId xmlns="" xmlns:a16="http://schemas.microsoft.com/office/drawing/2014/main" id="{E59A613A-5384-47F1-92E9-AFF3FECABDFB}"/>
              </a:ext>
            </a:extLst>
          </p:cNvPr>
          <p:cNvSpPr>
            <a:spLocks noChangeArrowheads="1"/>
          </p:cNvSpPr>
          <p:nvPr/>
        </p:nvSpPr>
        <p:spPr bwMode="auto">
          <a:xfrm>
            <a:off x="5529263" y="1635125"/>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a:solidFill>
                  <a:srgbClr val="000000"/>
                </a:solidFill>
                <a:latin typeface="楷体" panose="02010609060101010101" pitchFamily="49" charset="-122"/>
                <a:ea typeface="楷体" panose="02010609060101010101" pitchFamily="49" charset="-122"/>
              </a:rPr>
              <a:t>熟</a:t>
            </a:r>
            <a:endParaRPr lang="zh-CN" altLang="en-US"/>
          </a:p>
        </p:txBody>
      </p:sp>
      <p:sp>
        <p:nvSpPr>
          <p:cNvPr id="63" name="矩形 62">
            <a:extLst>
              <a:ext uri="{FF2B5EF4-FFF2-40B4-BE49-F238E27FC236}">
                <a16:creationId xmlns="" xmlns:a16="http://schemas.microsoft.com/office/drawing/2014/main" id="{5A4164EA-1DC6-40DA-B7A0-F99A7B12D339}"/>
              </a:ext>
            </a:extLst>
          </p:cNvPr>
          <p:cNvSpPr>
            <a:spLocks noChangeArrowheads="1"/>
          </p:cNvSpPr>
          <p:nvPr/>
        </p:nvSpPr>
        <p:spPr bwMode="auto">
          <a:xfrm>
            <a:off x="4851400" y="1131888"/>
            <a:ext cx="10064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rgbClr val="000000"/>
                </a:solidFill>
                <a:latin typeface="汉语拼音" pitchFamily="34" charset="0"/>
                <a:ea typeface="黑体" panose="02010609060101010101" pitchFamily="49" charset="-122"/>
              </a:rPr>
              <a:t>xián</a:t>
            </a:r>
            <a:endParaRPr lang="zh-CN" altLang="en-US" sz="3200">
              <a:latin typeface="汉语拼音" pitchFamily="34" charset="0"/>
              <a:ea typeface="黑体" panose="02010609060101010101" pitchFamily="49" charset="-122"/>
            </a:endParaRPr>
          </a:p>
        </p:txBody>
      </p:sp>
      <p:sp>
        <p:nvSpPr>
          <p:cNvPr id="15378" name="矩形 63">
            <a:extLst>
              <a:ext uri="{FF2B5EF4-FFF2-40B4-BE49-F238E27FC236}">
                <a16:creationId xmlns="" xmlns:a16="http://schemas.microsoft.com/office/drawing/2014/main" id="{44DD4CBF-91E0-4004-9819-57FEA7418805}"/>
              </a:ext>
            </a:extLst>
          </p:cNvPr>
          <p:cNvSpPr>
            <a:spLocks noChangeArrowheads="1"/>
          </p:cNvSpPr>
          <p:nvPr/>
        </p:nvSpPr>
        <p:spPr bwMode="auto">
          <a:xfrm>
            <a:off x="2973388" y="1654175"/>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u="sng">
                <a:solidFill>
                  <a:srgbClr val="FF0000"/>
                </a:solidFill>
                <a:latin typeface="楷体" panose="02010609060101010101" pitchFamily="49" charset="-122"/>
                <a:ea typeface="楷体" panose="02010609060101010101" pitchFamily="49" charset="-122"/>
              </a:rPr>
              <a:t>湛</a:t>
            </a:r>
            <a:endParaRPr lang="zh-CN" altLang="en-US" u="sng">
              <a:solidFill>
                <a:srgbClr val="FF0000"/>
              </a:solidFill>
            </a:endParaRPr>
          </a:p>
        </p:txBody>
      </p:sp>
      <p:sp>
        <p:nvSpPr>
          <p:cNvPr id="65" name="矩形 64">
            <a:extLst>
              <a:ext uri="{FF2B5EF4-FFF2-40B4-BE49-F238E27FC236}">
                <a16:creationId xmlns="" xmlns:a16="http://schemas.microsoft.com/office/drawing/2014/main" id="{96B02D7F-690A-46C7-AF7D-55F71847F53F}"/>
              </a:ext>
            </a:extLst>
          </p:cNvPr>
          <p:cNvSpPr>
            <a:spLocks noChangeArrowheads="1"/>
          </p:cNvSpPr>
          <p:nvPr/>
        </p:nvSpPr>
        <p:spPr bwMode="auto">
          <a:xfrm>
            <a:off x="3630613" y="1663700"/>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a:solidFill>
                  <a:srgbClr val="000000"/>
                </a:solidFill>
                <a:latin typeface="楷体" panose="02010609060101010101" pitchFamily="49" charset="-122"/>
                <a:ea typeface="楷体" panose="02010609060101010101" pitchFamily="49" charset="-122"/>
              </a:rPr>
              <a:t>蓝</a:t>
            </a:r>
            <a:endParaRPr lang="zh-CN" altLang="en-US"/>
          </a:p>
        </p:txBody>
      </p:sp>
      <p:sp>
        <p:nvSpPr>
          <p:cNvPr id="66" name="矩形 65">
            <a:extLst>
              <a:ext uri="{FF2B5EF4-FFF2-40B4-BE49-F238E27FC236}">
                <a16:creationId xmlns="" xmlns:a16="http://schemas.microsoft.com/office/drawing/2014/main" id="{63EB0739-77E5-4610-B64D-611EDBFC4EE3}"/>
              </a:ext>
            </a:extLst>
          </p:cNvPr>
          <p:cNvSpPr>
            <a:spLocks noChangeArrowheads="1"/>
          </p:cNvSpPr>
          <p:nvPr/>
        </p:nvSpPr>
        <p:spPr bwMode="auto">
          <a:xfrm>
            <a:off x="2973388" y="1150938"/>
            <a:ext cx="1168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rgbClr val="000000"/>
                </a:solidFill>
                <a:latin typeface="汉语拼音" pitchFamily="34" charset="0"/>
                <a:ea typeface="黑体" panose="02010609060101010101" pitchFamily="49" charset="-122"/>
              </a:rPr>
              <a:t>zhàn</a:t>
            </a:r>
            <a:endParaRPr lang="zh-CN" altLang="en-US" sz="3200">
              <a:latin typeface="汉语拼音" pitchFamily="34" charset="0"/>
              <a:ea typeface="黑体" panose="02010609060101010101" pitchFamily="49" charset="-122"/>
            </a:endParaRPr>
          </a:p>
        </p:txBody>
      </p:sp>
      <p:sp>
        <p:nvSpPr>
          <p:cNvPr id="67" name="矩形 66">
            <a:extLst>
              <a:ext uri="{FF2B5EF4-FFF2-40B4-BE49-F238E27FC236}">
                <a16:creationId xmlns="" xmlns:a16="http://schemas.microsoft.com/office/drawing/2014/main" id="{5E6919E6-265B-4F56-A779-BFCCC9881D73}"/>
              </a:ext>
            </a:extLst>
          </p:cNvPr>
          <p:cNvSpPr>
            <a:spLocks noChangeArrowheads="1"/>
          </p:cNvSpPr>
          <p:nvPr/>
        </p:nvSpPr>
        <p:spPr bwMode="auto">
          <a:xfrm>
            <a:off x="727075" y="2833688"/>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a:solidFill>
                  <a:srgbClr val="000000"/>
                </a:solidFill>
                <a:latin typeface="楷体" panose="02010609060101010101" pitchFamily="49" charset="-122"/>
                <a:ea typeface="楷体" panose="02010609060101010101" pitchFamily="49" charset="-122"/>
              </a:rPr>
              <a:t>默</a:t>
            </a:r>
            <a:endParaRPr lang="zh-CN" altLang="en-US"/>
          </a:p>
        </p:txBody>
      </p:sp>
      <p:sp>
        <p:nvSpPr>
          <p:cNvPr id="15382" name="矩形 67">
            <a:extLst>
              <a:ext uri="{FF2B5EF4-FFF2-40B4-BE49-F238E27FC236}">
                <a16:creationId xmlns="" xmlns:a16="http://schemas.microsoft.com/office/drawing/2014/main" id="{3A0877C1-E52C-406A-A2BA-E896126D312B}"/>
              </a:ext>
            </a:extLst>
          </p:cNvPr>
          <p:cNvSpPr>
            <a:spLocks noChangeArrowheads="1"/>
          </p:cNvSpPr>
          <p:nvPr/>
        </p:nvSpPr>
        <p:spPr bwMode="auto">
          <a:xfrm>
            <a:off x="1303338" y="2833688"/>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u="sng">
                <a:solidFill>
                  <a:srgbClr val="FF0000"/>
                </a:solidFill>
                <a:latin typeface="楷体" panose="02010609060101010101" pitchFamily="49" charset="-122"/>
                <a:ea typeface="楷体" panose="02010609060101010101" pitchFamily="49" charset="-122"/>
              </a:rPr>
              <a:t>契</a:t>
            </a:r>
            <a:endParaRPr lang="zh-CN" altLang="en-US" u="sng">
              <a:solidFill>
                <a:srgbClr val="FF0000"/>
              </a:solidFill>
            </a:endParaRPr>
          </a:p>
        </p:txBody>
      </p:sp>
      <p:sp>
        <p:nvSpPr>
          <p:cNvPr id="69" name="矩形 68">
            <a:extLst>
              <a:ext uri="{FF2B5EF4-FFF2-40B4-BE49-F238E27FC236}">
                <a16:creationId xmlns="" xmlns:a16="http://schemas.microsoft.com/office/drawing/2014/main" id="{44042085-514A-44C0-B0E3-0028912E0C0D}"/>
              </a:ext>
            </a:extLst>
          </p:cNvPr>
          <p:cNvSpPr>
            <a:spLocks noChangeArrowheads="1"/>
          </p:cNvSpPr>
          <p:nvPr/>
        </p:nvSpPr>
        <p:spPr bwMode="auto">
          <a:xfrm>
            <a:off x="1303338" y="2366963"/>
            <a:ext cx="5222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rgbClr val="000000"/>
                </a:solidFill>
                <a:latin typeface="汉语拼音" pitchFamily="34" charset="0"/>
                <a:ea typeface="黑体" panose="02010609060101010101" pitchFamily="49" charset="-122"/>
              </a:rPr>
              <a:t>qì</a:t>
            </a:r>
            <a:endParaRPr lang="zh-CN" altLang="en-US" sz="3200">
              <a:latin typeface="汉语拼音" pitchFamily="34" charset="0"/>
              <a:ea typeface="黑体" panose="02010609060101010101" pitchFamily="49" charset="-122"/>
            </a:endParaRPr>
          </a:p>
        </p:txBody>
      </p:sp>
      <p:sp>
        <p:nvSpPr>
          <p:cNvPr id="70" name="矩形 69">
            <a:extLst>
              <a:ext uri="{FF2B5EF4-FFF2-40B4-BE49-F238E27FC236}">
                <a16:creationId xmlns="" xmlns:a16="http://schemas.microsoft.com/office/drawing/2014/main" id="{70F0F540-E197-42D4-91E8-524E072D4A9A}"/>
              </a:ext>
            </a:extLst>
          </p:cNvPr>
          <p:cNvSpPr>
            <a:spLocks noChangeArrowheads="1"/>
          </p:cNvSpPr>
          <p:nvPr/>
        </p:nvSpPr>
        <p:spPr bwMode="auto">
          <a:xfrm>
            <a:off x="4933950" y="2833688"/>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a:solidFill>
                  <a:srgbClr val="000000"/>
                </a:solidFill>
                <a:latin typeface="楷体" panose="02010609060101010101" pitchFamily="49" charset="-122"/>
                <a:ea typeface="楷体" panose="02010609060101010101" pitchFamily="49" charset="-122"/>
              </a:rPr>
              <a:t>咆</a:t>
            </a:r>
            <a:endParaRPr lang="zh-CN" altLang="en-US"/>
          </a:p>
        </p:txBody>
      </p:sp>
      <p:sp>
        <p:nvSpPr>
          <p:cNvPr id="15385" name="矩形 71">
            <a:extLst>
              <a:ext uri="{FF2B5EF4-FFF2-40B4-BE49-F238E27FC236}">
                <a16:creationId xmlns="" xmlns:a16="http://schemas.microsoft.com/office/drawing/2014/main" id="{C55D8AAA-47B2-412E-A9D7-1B0C9142F080}"/>
              </a:ext>
            </a:extLst>
          </p:cNvPr>
          <p:cNvSpPr>
            <a:spLocks noChangeArrowheads="1"/>
          </p:cNvSpPr>
          <p:nvPr/>
        </p:nvSpPr>
        <p:spPr bwMode="auto">
          <a:xfrm>
            <a:off x="5581650" y="2833688"/>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u="sng">
                <a:solidFill>
                  <a:srgbClr val="FF0000"/>
                </a:solidFill>
                <a:latin typeface="楷体" panose="02010609060101010101" pitchFamily="49" charset="-122"/>
                <a:ea typeface="楷体" panose="02010609060101010101" pitchFamily="49" charset="-122"/>
              </a:rPr>
              <a:t>哮</a:t>
            </a:r>
            <a:endParaRPr lang="zh-CN" altLang="en-US" u="sng">
              <a:solidFill>
                <a:srgbClr val="FF0000"/>
              </a:solidFill>
            </a:endParaRPr>
          </a:p>
        </p:txBody>
      </p:sp>
      <p:sp>
        <p:nvSpPr>
          <p:cNvPr id="74" name="矩形 73">
            <a:extLst>
              <a:ext uri="{FF2B5EF4-FFF2-40B4-BE49-F238E27FC236}">
                <a16:creationId xmlns="" xmlns:a16="http://schemas.microsoft.com/office/drawing/2014/main" id="{5EA34808-BC80-49F7-B326-63629763550E}"/>
              </a:ext>
            </a:extLst>
          </p:cNvPr>
          <p:cNvSpPr>
            <a:spLocks noChangeArrowheads="1"/>
          </p:cNvSpPr>
          <p:nvPr/>
        </p:nvSpPr>
        <p:spPr bwMode="auto">
          <a:xfrm>
            <a:off x="5510213" y="2366963"/>
            <a:ext cx="10064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rgbClr val="000000"/>
                </a:solidFill>
                <a:latin typeface="汉语拼音" pitchFamily="34" charset="0"/>
                <a:ea typeface="黑体" panose="02010609060101010101" pitchFamily="49" charset="-122"/>
              </a:rPr>
              <a:t>xiào</a:t>
            </a:r>
            <a:endParaRPr lang="zh-CN" altLang="en-US" sz="3200">
              <a:latin typeface="汉语拼音" pitchFamily="34" charset="0"/>
              <a:ea typeface="黑体" panose="02010609060101010101" pitchFamily="49" charset="-122"/>
            </a:endParaRPr>
          </a:p>
        </p:txBody>
      </p:sp>
      <p:sp>
        <p:nvSpPr>
          <p:cNvPr id="77" name="矩形 76">
            <a:extLst>
              <a:ext uri="{FF2B5EF4-FFF2-40B4-BE49-F238E27FC236}">
                <a16:creationId xmlns="" xmlns:a16="http://schemas.microsoft.com/office/drawing/2014/main" id="{D551ECB9-10DA-41B1-A356-F7324F8A43D6}"/>
              </a:ext>
            </a:extLst>
          </p:cNvPr>
          <p:cNvSpPr>
            <a:spLocks noChangeArrowheads="1"/>
          </p:cNvSpPr>
          <p:nvPr/>
        </p:nvSpPr>
        <p:spPr bwMode="auto">
          <a:xfrm>
            <a:off x="7485063" y="2862263"/>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a:solidFill>
                  <a:srgbClr val="000000"/>
                </a:solidFill>
                <a:latin typeface="楷体" panose="02010609060101010101" pitchFamily="49" charset="-122"/>
                <a:ea typeface="楷体" panose="02010609060101010101" pitchFamily="49" charset="-122"/>
              </a:rPr>
              <a:t>紧</a:t>
            </a:r>
            <a:endParaRPr lang="zh-CN" altLang="en-US"/>
          </a:p>
        </p:txBody>
      </p:sp>
      <p:sp>
        <p:nvSpPr>
          <p:cNvPr id="15388" name="矩形 79">
            <a:extLst>
              <a:ext uri="{FF2B5EF4-FFF2-40B4-BE49-F238E27FC236}">
                <a16:creationId xmlns="" xmlns:a16="http://schemas.microsoft.com/office/drawing/2014/main" id="{495360EB-DAA9-48E5-A38B-FDA80802C8C1}"/>
              </a:ext>
            </a:extLst>
          </p:cNvPr>
          <p:cNvSpPr>
            <a:spLocks noChangeArrowheads="1"/>
          </p:cNvSpPr>
          <p:nvPr/>
        </p:nvSpPr>
        <p:spPr bwMode="auto">
          <a:xfrm>
            <a:off x="6837363" y="2862263"/>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u="sng">
                <a:solidFill>
                  <a:srgbClr val="FF0000"/>
                </a:solidFill>
                <a:latin typeface="楷体" panose="02010609060101010101" pitchFamily="49" charset="-122"/>
                <a:ea typeface="楷体" panose="02010609060101010101" pitchFamily="49" charset="-122"/>
              </a:rPr>
              <a:t>绷</a:t>
            </a:r>
            <a:endParaRPr lang="zh-CN" altLang="en-US" u="sng">
              <a:solidFill>
                <a:srgbClr val="FF0000"/>
              </a:solidFill>
            </a:endParaRPr>
          </a:p>
        </p:txBody>
      </p:sp>
      <p:sp>
        <p:nvSpPr>
          <p:cNvPr id="83" name="矩形 82">
            <a:extLst>
              <a:ext uri="{FF2B5EF4-FFF2-40B4-BE49-F238E27FC236}">
                <a16:creationId xmlns="" xmlns:a16="http://schemas.microsoft.com/office/drawing/2014/main" id="{C4966DD6-C0B8-4F37-9262-DF48D11E28A2}"/>
              </a:ext>
            </a:extLst>
          </p:cNvPr>
          <p:cNvSpPr>
            <a:spLocks noChangeArrowheads="1"/>
          </p:cNvSpPr>
          <p:nvPr/>
        </p:nvSpPr>
        <p:spPr bwMode="auto">
          <a:xfrm>
            <a:off x="6764338" y="2395538"/>
            <a:ext cx="11017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rgbClr val="000000"/>
                </a:solidFill>
                <a:latin typeface="汉语拼音" pitchFamily="34" charset="0"/>
                <a:ea typeface="黑体" panose="02010609060101010101" pitchFamily="49" charset="-122"/>
              </a:rPr>
              <a:t>bēng</a:t>
            </a:r>
            <a:endParaRPr lang="zh-CN" altLang="en-US" sz="3200">
              <a:latin typeface="汉语拼音" pitchFamily="34" charset="0"/>
              <a:ea typeface="黑体" panose="02010609060101010101" pitchFamily="49" charset="-122"/>
            </a:endParaRPr>
          </a:p>
        </p:txBody>
      </p:sp>
      <p:sp>
        <p:nvSpPr>
          <p:cNvPr id="15390" name="矩形 85">
            <a:extLst>
              <a:ext uri="{FF2B5EF4-FFF2-40B4-BE49-F238E27FC236}">
                <a16:creationId xmlns="" xmlns:a16="http://schemas.microsoft.com/office/drawing/2014/main" id="{BDD2B19F-E701-44CF-9E7D-D9A78F333F2B}"/>
              </a:ext>
            </a:extLst>
          </p:cNvPr>
          <p:cNvSpPr>
            <a:spLocks noChangeArrowheads="1"/>
          </p:cNvSpPr>
          <p:nvPr/>
        </p:nvSpPr>
        <p:spPr bwMode="auto">
          <a:xfrm>
            <a:off x="749300" y="4052888"/>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u="sng">
                <a:solidFill>
                  <a:srgbClr val="FF0000"/>
                </a:solidFill>
                <a:latin typeface="楷体" panose="02010609060101010101" pitchFamily="49" charset="-122"/>
                <a:ea typeface="楷体" panose="02010609060101010101" pitchFamily="49" charset="-122"/>
              </a:rPr>
              <a:t>镌</a:t>
            </a:r>
            <a:endParaRPr lang="zh-CN" altLang="en-US" u="sng">
              <a:solidFill>
                <a:srgbClr val="FF0000"/>
              </a:solidFill>
            </a:endParaRPr>
          </a:p>
        </p:txBody>
      </p:sp>
      <p:sp>
        <p:nvSpPr>
          <p:cNvPr id="89" name="矩形 88">
            <a:extLst>
              <a:ext uri="{FF2B5EF4-FFF2-40B4-BE49-F238E27FC236}">
                <a16:creationId xmlns="" xmlns:a16="http://schemas.microsoft.com/office/drawing/2014/main" id="{BDCF964C-F6A9-4603-B3E3-085DEE6237FC}"/>
              </a:ext>
            </a:extLst>
          </p:cNvPr>
          <p:cNvSpPr>
            <a:spLocks noChangeArrowheads="1"/>
          </p:cNvSpPr>
          <p:nvPr/>
        </p:nvSpPr>
        <p:spPr bwMode="auto">
          <a:xfrm>
            <a:off x="1398588" y="4052888"/>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a:solidFill>
                  <a:srgbClr val="000000"/>
                </a:solidFill>
                <a:latin typeface="楷体" panose="02010609060101010101" pitchFamily="49" charset="-122"/>
                <a:ea typeface="楷体" panose="02010609060101010101" pitchFamily="49" charset="-122"/>
              </a:rPr>
              <a:t>刻</a:t>
            </a:r>
            <a:endParaRPr lang="zh-CN" altLang="en-US"/>
          </a:p>
        </p:txBody>
      </p:sp>
      <p:sp>
        <p:nvSpPr>
          <p:cNvPr id="92" name="矩形 91">
            <a:extLst>
              <a:ext uri="{FF2B5EF4-FFF2-40B4-BE49-F238E27FC236}">
                <a16:creationId xmlns="" xmlns:a16="http://schemas.microsoft.com/office/drawing/2014/main" id="{A6FE8D97-C666-4A65-82FD-37CD6B446262}"/>
              </a:ext>
            </a:extLst>
          </p:cNvPr>
          <p:cNvSpPr>
            <a:spLocks noChangeArrowheads="1"/>
          </p:cNvSpPr>
          <p:nvPr/>
        </p:nvSpPr>
        <p:spPr bwMode="auto">
          <a:xfrm>
            <a:off x="606425" y="3621088"/>
            <a:ext cx="10842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rgbClr val="000000"/>
                </a:solidFill>
                <a:latin typeface="汉语拼音" pitchFamily="34" charset="0"/>
                <a:ea typeface="黑体" panose="02010609060101010101" pitchFamily="49" charset="-122"/>
              </a:rPr>
              <a:t>juān</a:t>
            </a:r>
            <a:endParaRPr lang="zh-CN" altLang="en-US" sz="3200">
              <a:latin typeface="汉语拼音" pitchFamily="34" charset="0"/>
              <a:ea typeface="黑体" panose="02010609060101010101" pitchFamily="49" charset="-122"/>
            </a:endParaRPr>
          </a:p>
        </p:txBody>
      </p:sp>
      <p:sp>
        <p:nvSpPr>
          <p:cNvPr id="15393" name="矩形 94">
            <a:extLst>
              <a:ext uri="{FF2B5EF4-FFF2-40B4-BE49-F238E27FC236}">
                <a16:creationId xmlns="" xmlns:a16="http://schemas.microsoft.com/office/drawing/2014/main" id="{7898FE96-C017-4940-9667-6B6088D3AD9E}"/>
              </a:ext>
            </a:extLst>
          </p:cNvPr>
          <p:cNvSpPr>
            <a:spLocks noChangeArrowheads="1"/>
          </p:cNvSpPr>
          <p:nvPr/>
        </p:nvSpPr>
        <p:spPr bwMode="auto">
          <a:xfrm>
            <a:off x="5000625" y="3997325"/>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u="sng">
                <a:solidFill>
                  <a:srgbClr val="FF0000"/>
                </a:solidFill>
                <a:latin typeface="楷体" panose="02010609060101010101" pitchFamily="49" charset="-122"/>
                <a:ea typeface="楷体" panose="02010609060101010101" pitchFamily="49" charset="-122"/>
              </a:rPr>
              <a:t>殚</a:t>
            </a:r>
            <a:endParaRPr lang="zh-CN" altLang="en-US" u="sng">
              <a:solidFill>
                <a:srgbClr val="FF0000"/>
              </a:solidFill>
            </a:endParaRPr>
          </a:p>
        </p:txBody>
      </p:sp>
      <p:sp>
        <p:nvSpPr>
          <p:cNvPr id="98" name="矩形 97">
            <a:extLst>
              <a:ext uri="{FF2B5EF4-FFF2-40B4-BE49-F238E27FC236}">
                <a16:creationId xmlns="" xmlns:a16="http://schemas.microsoft.com/office/drawing/2014/main" id="{AACB6734-7C73-462E-AC82-559ADF9D35D0}"/>
              </a:ext>
            </a:extLst>
          </p:cNvPr>
          <p:cNvSpPr>
            <a:spLocks noChangeArrowheads="1"/>
          </p:cNvSpPr>
          <p:nvPr/>
        </p:nvSpPr>
        <p:spPr bwMode="auto">
          <a:xfrm>
            <a:off x="5648325" y="3997325"/>
            <a:ext cx="17224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a:solidFill>
                  <a:srgbClr val="000000"/>
                </a:solidFill>
                <a:latin typeface="楷体" panose="02010609060101010101" pitchFamily="49" charset="-122"/>
                <a:ea typeface="楷体" panose="02010609060101010101" pitchFamily="49" charset="-122"/>
              </a:rPr>
              <a:t>精竭虑</a:t>
            </a:r>
            <a:endParaRPr lang="zh-CN" altLang="en-US"/>
          </a:p>
        </p:txBody>
      </p:sp>
      <p:sp>
        <p:nvSpPr>
          <p:cNvPr id="100" name="矩形 99">
            <a:extLst>
              <a:ext uri="{FF2B5EF4-FFF2-40B4-BE49-F238E27FC236}">
                <a16:creationId xmlns="" xmlns:a16="http://schemas.microsoft.com/office/drawing/2014/main" id="{D1D27A91-B289-4578-AC24-AFCD7975C1BB}"/>
              </a:ext>
            </a:extLst>
          </p:cNvPr>
          <p:cNvSpPr>
            <a:spLocks noChangeArrowheads="1"/>
          </p:cNvSpPr>
          <p:nvPr/>
        </p:nvSpPr>
        <p:spPr bwMode="auto">
          <a:xfrm>
            <a:off x="4956175" y="3511550"/>
            <a:ext cx="9223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rgbClr val="000000"/>
                </a:solidFill>
                <a:latin typeface="汉语拼音" pitchFamily="34" charset="0"/>
                <a:ea typeface="黑体" panose="02010609060101010101" pitchFamily="49" charset="-122"/>
              </a:rPr>
              <a:t>dān</a:t>
            </a:r>
            <a:endParaRPr lang="zh-CN" altLang="en-US" sz="3200">
              <a:latin typeface="汉语拼音" pitchFamily="34" charset="0"/>
              <a:ea typeface="黑体" panose="02010609060101010101" pitchFamily="49" charset="-122"/>
            </a:endParaRPr>
          </a:p>
        </p:txBody>
      </p:sp>
      <p:grpSp>
        <p:nvGrpSpPr>
          <p:cNvPr id="15396" name="组合 55">
            <a:extLst>
              <a:ext uri="{FF2B5EF4-FFF2-40B4-BE49-F238E27FC236}">
                <a16:creationId xmlns="" xmlns:a16="http://schemas.microsoft.com/office/drawing/2014/main" id="{C91BD9F8-1645-4E91-9CE4-2E894DFA8388}"/>
              </a:ext>
            </a:extLst>
          </p:cNvPr>
          <p:cNvGrpSpPr>
            <a:grpSpLocks/>
          </p:cNvGrpSpPr>
          <p:nvPr/>
        </p:nvGrpSpPr>
        <p:grpSpPr bwMode="auto">
          <a:xfrm>
            <a:off x="-3175" y="-20638"/>
            <a:ext cx="2006600" cy="523876"/>
            <a:chOff x="70" y="-63"/>
            <a:chExt cx="3161" cy="824"/>
          </a:xfrm>
        </p:grpSpPr>
        <p:sp>
          <p:nvSpPr>
            <p:cNvPr id="15397" name="文本框 6">
              <a:extLst>
                <a:ext uri="{FF2B5EF4-FFF2-40B4-BE49-F238E27FC236}">
                  <a16:creationId xmlns="" xmlns:a16="http://schemas.microsoft.com/office/drawing/2014/main" id="{4CDA5AA7-87A0-4902-BC92-EB5956ED6F26}"/>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预习检查</a:t>
              </a:r>
            </a:p>
          </p:txBody>
        </p:sp>
        <p:cxnSp>
          <p:nvCxnSpPr>
            <p:cNvPr id="47" name="直线连接符 9">
              <a:extLst>
                <a:ext uri="{FF2B5EF4-FFF2-40B4-BE49-F238E27FC236}">
                  <a16:creationId xmlns="" xmlns:a16="http://schemas.microsoft.com/office/drawing/2014/main" id="{A966B34F-E371-4AB1-AF27-32BBC4E50DFA}"/>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49" name="菱形 48">
              <a:extLst>
                <a:ext uri="{FF2B5EF4-FFF2-40B4-BE49-F238E27FC236}">
                  <a16:creationId xmlns="" xmlns:a16="http://schemas.microsoft.com/office/drawing/2014/main" id="{E6DBFF1F-6066-494C-AD17-C468DE7AB11A}"/>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blinds(horizontal)">
                                      <p:cBhvr>
                                        <p:cTn id="7" dur="500"/>
                                        <p:tgtEl>
                                          <p:spTgt spid="6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5"/>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66"/>
                                        </p:tgtEl>
                                        <p:attrNameLst>
                                          <p:attrName>style.visibility</p:attrName>
                                        </p:attrNameLst>
                                      </p:cBhvr>
                                      <p:to>
                                        <p:strVal val="visible"/>
                                      </p:to>
                                    </p:set>
                                    <p:animEffect transition="in" filter="blinds(horizontal)">
                                      <p:cBhvr>
                                        <p:cTn id="16" dur="500"/>
                                        <p:tgtEl>
                                          <p:spTgt spid="66"/>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5"/>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3"/>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2"/>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4"/>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53"/>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69"/>
                                        </p:tgtEl>
                                        <p:attrNameLst>
                                          <p:attrName>style.visibility</p:attrName>
                                        </p:attrNameLst>
                                      </p:cBhvr>
                                      <p:to>
                                        <p:strVal val="visible"/>
                                      </p:to>
                                    </p:set>
                                    <p:animEffect transition="in" filter="blinds(horizontal)">
                                      <p:cBhvr>
                                        <p:cTn id="41" dur="500"/>
                                        <p:tgtEl>
                                          <p:spTgt spid="69"/>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67"/>
                                        </p:tgtEl>
                                        <p:attrNameLst>
                                          <p:attrName>style.visibility</p:attrName>
                                        </p:attrNameLst>
                                      </p:cBhvr>
                                      <p:to>
                                        <p:strVal val="visible"/>
                                      </p:to>
                                    </p:set>
                                  </p:childTnLst>
                                </p:cTn>
                              </p:par>
                            </p:childTnLst>
                          </p:cTn>
                        </p:par>
                      </p:childTnLst>
                    </p:cTn>
                  </p:par>
                  <p:par>
                    <p:cTn id="46" fill="hold" nodeType="clickPar">
                      <p:stCondLst>
                        <p:cond delay="indefinite"/>
                      </p:stCondLst>
                      <p:childTnLst>
                        <p:par>
                          <p:cTn id="47" fill="hold" nodeType="withGroup">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45"/>
                                        </p:tgtEl>
                                        <p:attrNameLst>
                                          <p:attrName>style.visibility</p:attrName>
                                        </p:attrNameLst>
                                      </p:cBhvr>
                                      <p:to>
                                        <p:strVal val="visible"/>
                                      </p:to>
                                    </p:set>
                                  </p:childTnLst>
                                </p:cTn>
                              </p:par>
                            </p:childTnLst>
                          </p:cTn>
                        </p:par>
                      </p:childTnLst>
                    </p:cTn>
                  </p:par>
                  <p:par>
                    <p:cTn id="50" fill="hold" nodeType="clickPar">
                      <p:stCondLst>
                        <p:cond delay="indefinite"/>
                      </p:stCondLst>
                      <p:childTnLst>
                        <p:par>
                          <p:cTn id="51" fill="hold" nodeType="withGroup">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48"/>
                                        </p:tgtEl>
                                        <p:attrNameLst>
                                          <p:attrName>style.visibility</p:attrName>
                                        </p:attrNameLst>
                                      </p:cBhvr>
                                      <p:to>
                                        <p:strVal val="visible"/>
                                      </p:to>
                                    </p:set>
                                  </p:childTnLst>
                                </p:cTn>
                              </p:par>
                            </p:childTnLst>
                          </p:cTn>
                        </p:par>
                      </p:childTnLst>
                    </p:cTn>
                  </p:par>
                  <p:par>
                    <p:cTn id="54" fill="hold" nodeType="clickPar">
                      <p:stCondLst>
                        <p:cond delay="indefinite"/>
                      </p:stCondLst>
                      <p:childTnLst>
                        <p:par>
                          <p:cTn id="55" fill="hold" nodeType="withGroup">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74"/>
                                        </p:tgtEl>
                                        <p:attrNameLst>
                                          <p:attrName>style.visibility</p:attrName>
                                        </p:attrNameLst>
                                      </p:cBhvr>
                                      <p:to>
                                        <p:strVal val="visible"/>
                                      </p:to>
                                    </p:set>
                                    <p:animEffect transition="in" filter="blinds(horizontal)">
                                      <p:cBhvr>
                                        <p:cTn id="58" dur="500"/>
                                        <p:tgtEl>
                                          <p:spTgt spid="74"/>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70"/>
                                        </p:tgtEl>
                                        <p:attrNameLst>
                                          <p:attrName>style.visibility</p:attrName>
                                        </p:attrNameLst>
                                      </p:cBhvr>
                                      <p:to>
                                        <p:strVal val="visible"/>
                                      </p:to>
                                    </p:set>
                                  </p:childTnLst>
                                </p:cTn>
                              </p:par>
                            </p:childTnLst>
                          </p:cTn>
                        </p:par>
                      </p:childTnLst>
                    </p:cTn>
                  </p:par>
                  <p:par>
                    <p:cTn id="63" fill="hold" nodeType="clickPar">
                      <p:stCondLst>
                        <p:cond delay="indefinite"/>
                      </p:stCondLst>
                      <p:childTnLst>
                        <p:par>
                          <p:cTn id="64" fill="hold" nodeType="withGroup">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83"/>
                                        </p:tgtEl>
                                        <p:attrNameLst>
                                          <p:attrName>style.visibility</p:attrName>
                                        </p:attrNameLst>
                                      </p:cBhvr>
                                      <p:to>
                                        <p:strVal val="visible"/>
                                      </p:to>
                                    </p:set>
                                    <p:animEffect transition="in" filter="blinds(horizontal)">
                                      <p:cBhvr>
                                        <p:cTn id="67" dur="500"/>
                                        <p:tgtEl>
                                          <p:spTgt spid="83"/>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1" presetClass="entr" presetSubtype="0" fill="hold" grpId="0" nodeType="clickEffect">
                                  <p:stCondLst>
                                    <p:cond delay="0"/>
                                  </p:stCondLst>
                                  <p:childTnLst>
                                    <p:set>
                                      <p:cBhvr>
                                        <p:cTn id="71" dur="1" fill="hold">
                                          <p:stCondLst>
                                            <p:cond delay="0"/>
                                          </p:stCondLst>
                                        </p:cTn>
                                        <p:tgtEl>
                                          <p:spTgt spid="77"/>
                                        </p:tgtEl>
                                        <p:attrNameLst>
                                          <p:attrName>style.visibility</p:attrName>
                                        </p:attrNameLst>
                                      </p:cBhvr>
                                      <p:to>
                                        <p:strVal val="visible"/>
                                      </p:to>
                                    </p:set>
                                  </p:childTnLst>
                                </p:cTn>
                              </p:par>
                            </p:childTnLst>
                          </p:cTn>
                        </p:par>
                      </p:childTnLst>
                    </p:cTn>
                  </p:par>
                  <p:par>
                    <p:cTn id="72" fill="hold" nodeType="clickPar">
                      <p:stCondLst>
                        <p:cond delay="indefinite"/>
                      </p:stCondLst>
                      <p:childTnLst>
                        <p:par>
                          <p:cTn id="73" fill="hold" nodeType="withGroup">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92"/>
                                        </p:tgtEl>
                                        <p:attrNameLst>
                                          <p:attrName>style.visibility</p:attrName>
                                        </p:attrNameLst>
                                      </p:cBhvr>
                                      <p:to>
                                        <p:strVal val="visible"/>
                                      </p:to>
                                    </p:set>
                                  </p:childTnLst>
                                </p:cTn>
                              </p:par>
                            </p:childTnLst>
                          </p:cTn>
                        </p:par>
                      </p:childTnLst>
                    </p:cTn>
                  </p:par>
                  <p:par>
                    <p:cTn id="76" fill="hold" nodeType="clickPar">
                      <p:stCondLst>
                        <p:cond delay="indefinite"/>
                      </p:stCondLst>
                      <p:childTnLst>
                        <p:par>
                          <p:cTn id="77" fill="hold" nodeType="withGroup">
                            <p:stCondLst>
                              <p:cond delay="0"/>
                            </p:stCondLst>
                            <p:childTnLst>
                              <p:par>
                                <p:cTn id="78" presetID="3" presetClass="entr" presetSubtype="10" fill="hold" grpId="0" nodeType="clickEffect">
                                  <p:stCondLst>
                                    <p:cond delay="0"/>
                                  </p:stCondLst>
                                  <p:childTnLst>
                                    <p:set>
                                      <p:cBhvr>
                                        <p:cTn id="79" dur="1" fill="hold">
                                          <p:stCondLst>
                                            <p:cond delay="0"/>
                                          </p:stCondLst>
                                        </p:cTn>
                                        <p:tgtEl>
                                          <p:spTgt spid="89"/>
                                        </p:tgtEl>
                                        <p:attrNameLst>
                                          <p:attrName>style.visibility</p:attrName>
                                        </p:attrNameLst>
                                      </p:cBhvr>
                                      <p:to>
                                        <p:strVal val="visible"/>
                                      </p:to>
                                    </p:set>
                                    <p:animEffect transition="in" filter="blinds(horizontal)">
                                      <p:cBhvr>
                                        <p:cTn id="80" dur="500"/>
                                        <p:tgtEl>
                                          <p:spTgt spid="89"/>
                                        </p:tgtEl>
                                      </p:cBhvr>
                                    </p:animEffect>
                                  </p:childTnLst>
                                </p:cTn>
                              </p:par>
                            </p:childTnLst>
                          </p:cTn>
                        </p:par>
                      </p:childTnLst>
                    </p:cTn>
                  </p:par>
                  <p:par>
                    <p:cTn id="81" fill="hold" nodeType="clickPar">
                      <p:stCondLst>
                        <p:cond delay="indefinite"/>
                      </p:stCondLst>
                      <p:childTnLst>
                        <p:par>
                          <p:cTn id="82" fill="hold" nodeType="withGroup">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51"/>
                                        </p:tgtEl>
                                        <p:attrNameLst>
                                          <p:attrName>style.visibility</p:attrName>
                                        </p:attrNameLst>
                                      </p:cBhvr>
                                      <p:to>
                                        <p:strVal val="visible"/>
                                      </p:to>
                                    </p:set>
                                  </p:childTnLst>
                                </p:cTn>
                              </p:par>
                            </p:childTnLst>
                          </p:cTn>
                        </p:par>
                      </p:childTnLst>
                    </p:cTn>
                  </p:par>
                  <p:par>
                    <p:cTn id="85" fill="hold" nodeType="clickPar">
                      <p:stCondLst>
                        <p:cond delay="indefinite"/>
                      </p:stCondLst>
                      <p:childTnLst>
                        <p:par>
                          <p:cTn id="86" fill="hold" nodeType="withGroup">
                            <p:stCondLst>
                              <p:cond delay="0"/>
                            </p:stCondLst>
                            <p:childTnLst>
                              <p:par>
                                <p:cTn id="87" presetID="3" presetClass="entr" presetSubtype="10" fill="hold" grpId="0" nodeType="clickEffect">
                                  <p:stCondLst>
                                    <p:cond delay="0"/>
                                  </p:stCondLst>
                                  <p:childTnLst>
                                    <p:set>
                                      <p:cBhvr>
                                        <p:cTn id="88" dur="1" fill="hold">
                                          <p:stCondLst>
                                            <p:cond delay="0"/>
                                          </p:stCondLst>
                                        </p:cTn>
                                        <p:tgtEl>
                                          <p:spTgt spid="50"/>
                                        </p:tgtEl>
                                        <p:attrNameLst>
                                          <p:attrName>style.visibility</p:attrName>
                                        </p:attrNameLst>
                                      </p:cBhvr>
                                      <p:to>
                                        <p:strVal val="visible"/>
                                      </p:to>
                                    </p:set>
                                    <p:animEffect transition="in" filter="blinds(horizontal)">
                                      <p:cBhvr>
                                        <p:cTn id="89" dur="500"/>
                                        <p:tgtEl>
                                          <p:spTgt spid="50"/>
                                        </p:tgtEl>
                                      </p:cBhvr>
                                    </p:animEffect>
                                  </p:childTnLst>
                                </p:cTn>
                              </p:par>
                            </p:childTnLst>
                          </p:cTn>
                        </p:par>
                      </p:childTnLst>
                    </p:cTn>
                  </p:par>
                  <p:par>
                    <p:cTn id="90" fill="hold" nodeType="clickPar">
                      <p:stCondLst>
                        <p:cond delay="indefinite"/>
                      </p:stCondLst>
                      <p:childTnLst>
                        <p:par>
                          <p:cTn id="91" fill="hold" nodeType="withGroup">
                            <p:stCondLst>
                              <p:cond delay="0"/>
                            </p:stCondLst>
                            <p:childTnLst>
                              <p:par>
                                <p:cTn id="92" presetID="1" presetClass="entr" presetSubtype="0" fill="hold" grpId="0" nodeType="clickEffect">
                                  <p:stCondLst>
                                    <p:cond delay="0"/>
                                  </p:stCondLst>
                                  <p:childTnLst>
                                    <p:set>
                                      <p:cBhvr>
                                        <p:cTn id="93" dur="1" fill="hold">
                                          <p:stCondLst>
                                            <p:cond delay="0"/>
                                          </p:stCondLst>
                                        </p:cTn>
                                        <p:tgtEl>
                                          <p:spTgt spid="100"/>
                                        </p:tgtEl>
                                        <p:attrNameLst>
                                          <p:attrName>style.visibility</p:attrName>
                                        </p:attrNameLst>
                                      </p:cBhvr>
                                      <p:to>
                                        <p:strVal val="visible"/>
                                      </p:to>
                                    </p:set>
                                  </p:childTnLst>
                                </p:cTn>
                              </p:par>
                            </p:childTnLst>
                          </p:cTn>
                        </p:par>
                      </p:childTnLst>
                    </p:cTn>
                  </p:par>
                  <p:par>
                    <p:cTn id="94" fill="hold" nodeType="clickPar">
                      <p:stCondLst>
                        <p:cond delay="indefinite"/>
                      </p:stCondLst>
                      <p:childTnLst>
                        <p:par>
                          <p:cTn id="95" fill="hold" nodeType="withGroup">
                            <p:stCondLst>
                              <p:cond delay="0"/>
                            </p:stCondLst>
                            <p:childTnLst>
                              <p:par>
                                <p:cTn id="96" presetID="3" presetClass="entr" presetSubtype="10" fill="hold" grpId="0" nodeType="clickEffect">
                                  <p:stCondLst>
                                    <p:cond delay="0"/>
                                  </p:stCondLst>
                                  <p:childTnLst>
                                    <p:set>
                                      <p:cBhvr>
                                        <p:cTn id="97" dur="1" fill="hold">
                                          <p:stCondLst>
                                            <p:cond delay="0"/>
                                          </p:stCondLst>
                                        </p:cTn>
                                        <p:tgtEl>
                                          <p:spTgt spid="98"/>
                                        </p:tgtEl>
                                        <p:attrNameLst>
                                          <p:attrName>style.visibility</p:attrName>
                                        </p:attrNameLst>
                                      </p:cBhvr>
                                      <p:to>
                                        <p:strVal val="visible"/>
                                      </p:to>
                                    </p:set>
                                    <p:animEffect transition="in" filter="blinds(horizontal)">
                                      <p:cBhvr>
                                        <p:cTn id="98"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8" grpId="0"/>
      <p:bldP spid="50" grpId="0"/>
      <p:bldP spid="51" grpId="0"/>
      <p:bldP spid="53" grpId="0"/>
      <p:bldP spid="54" grpId="0"/>
      <p:bldP spid="55" grpId="0"/>
      <p:bldP spid="60" grpId="0"/>
      <p:bldP spid="62" grpId="0"/>
      <p:bldP spid="63" grpId="0"/>
      <p:bldP spid="65" grpId="0"/>
      <p:bldP spid="66" grpId="0"/>
      <p:bldP spid="67" grpId="0"/>
      <p:bldP spid="69" grpId="0"/>
      <p:bldP spid="70" grpId="0"/>
      <p:bldP spid="74" grpId="0"/>
      <p:bldP spid="77" grpId="0"/>
      <p:bldP spid="83" grpId="0"/>
      <p:bldP spid="89" grpId="0"/>
      <p:bldP spid="92" grpId="0"/>
      <p:bldP spid="98" grpId="0"/>
      <p:bldP spid="10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组合 1">
            <a:extLst>
              <a:ext uri="{FF2B5EF4-FFF2-40B4-BE49-F238E27FC236}">
                <a16:creationId xmlns="" xmlns:a16="http://schemas.microsoft.com/office/drawing/2014/main" id="{A918C255-3919-4FC9-B85B-DA1A27873DEF}"/>
              </a:ext>
            </a:extLst>
          </p:cNvPr>
          <p:cNvGrpSpPr>
            <a:grpSpLocks/>
          </p:cNvGrpSpPr>
          <p:nvPr/>
        </p:nvGrpSpPr>
        <p:grpSpPr bwMode="auto">
          <a:xfrm>
            <a:off x="573088" y="555625"/>
            <a:ext cx="1498600" cy="644525"/>
            <a:chOff x="611188" y="598488"/>
            <a:chExt cx="1498600" cy="643766"/>
          </a:xfrm>
        </p:grpSpPr>
        <p:sp>
          <p:nvSpPr>
            <p:cNvPr id="5" name="圆角矩形 4">
              <a:extLst>
                <a:ext uri="{FF2B5EF4-FFF2-40B4-BE49-F238E27FC236}">
                  <a16:creationId xmlns="" xmlns:a16="http://schemas.microsoft.com/office/drawing/2014/main" id="{09C0B136-F655-429C-947C-B434797EC4C0}"/>
                </a:ext>
              </a:extLst>
            </p:cNvPr>
            <p:cNvSpPr/>
            <p:nvPr/>
          </p:nvSpPr>
          <p:spPr>
            <a:xfrm rot="20326116">
              <a:off x="1604963" y="718996"/>
              <a:ext cx="442912" cy="420193"/>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6" name="圆角矩形 5">
              <a:extLst>
                <a:ext uri="{FF2B5EF4-FFF2-40B4-BE49-F238E27FC236}">
                  <a16:creationId xmlns="" xmlns:a16="http://schemas.microsoft.com/office/drawing/2014/main" id="{7221CAF5-6769-48EA-B4C8-7707E62BEDB1}"/>
                </a:ext>
              </a:extLst>
            </p:cNvPr>
            <p:cNvSpPr/>
            <p:nvPr/>
          </p:nvSpPr>
          <p:spPr>
            <a:xfrm rot="319204">
              <a:off x="1119188" y="722167"/>
              <a:ext cx="441325" cy="420193"/>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7" name="圆角矩形 6">
              <a:extLst>
                <a:ext uri="{FF2B5EF4-FFF2-40B4-BE49-F238E27FC236}">
                  <a16:creationId xmlns="" xmlns:a16="http://schemas.microsoft.com/office/drawing/2014/main" id="{9D52F7DD-C7F8-4FC1-AC8E-A1074237F537}"/>
                </a:ext>
              </a:extLst>
            </p:cNvPr>
            <p:cNvSpPr/>
            <p:nvPr/>
          </p:nvSpPr>
          <p:spPr>
            <a:xfrm rot="21148334">
              <a:off x="646113" y="730096"/>
              <a:ext cx="441325" cy="420192"/>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6416" name="矩形 1">
              <a:extLst>
                <a:ext uri="{FF2B5EF4-FFF2-40B4-BE49-F238E27FC236}">
                  <a16:creationId xmlns="" xmlns:a16="http://schemas.microsoft.com/office/drawing/2014/main" id="{7A46D8A1-0D0B-4737-8DAE-88528EF3C371}"/>
                </a:ext>
              </a:extLst>
            </p:cNvPr>
            <p:cNvSpPr>
              <a:spLocks noChangeArrowheads="1"/>
            </p:cNvSpPr>
            <p:nvPr/>
          </p:nvSpPr>
          <p:spPr bwMode="auto">
            <a:xfrm>
              <a:off x="611188" y="598488"/>
              <a:ext cx="1498600" cy="64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多音字</a:t>
              </a:r>
            </a:p>
          </p:txBody>
        </p:sp>
      </p:grpSp>
      <p:sp>
        <p:nvSpPr>
          <p:cNvPr id="9" name="左大括号 8">
            <a:extLst>
              <a:ext uri="{FF2B5EF4-FFF2-40B4-BE49-F238E27FC236}">
                <a16:creationId xmlns="" xmlns:a16="http://schemas.microsoft.com/office/drawing/2014/main" id="{9FDDD3C1-B02C-4F60-8654-69C3E519F31C}"/>
              </a:ext>
            </a:extLst>
          </p:cNvPr>
          <p:cNvSpPr/>
          <p:nvPr/>
        </p:nvSpPr>
        <p:spPr>
          <a:xfrm>
            <a:off x="900113" y="1711325"/>
            <a:ext cx="296862" cy="2305050"/>
          </a:xfrm>
          <a:prstGeom prst="leftBrace">
            <a:avLst>
              <a:gd name="adj1" fmla="val 31792"/>
              <a:gd name="adj2" fmla="val 50000"/>
            </a:avLst>
          </a:prstGeom>
          <a:noFill/>
          <a:ln w="15875" cap="flat" cmpd="sng" algn="ctr">
            <a:solidFill>
              <a:sysClr val="windowText" lastClr="000000"/>
            </a:solidFill>
            <a:prstDash val="solid"/>
          </a:ln>
          <a:effectLst/>
        </p:spPr>
        <p:txBody>
          <a:bodyPr anchor="ctr"/>
          <a:lstStyle/>
          <a:p>
            <a:pPr algn="ctr" fontAlgn="auto">
              <a:spcBef>
                <a:spcPts val="0"/>
              </a:spcBef>
              <a:spcAft>
                <a:spcPts val="0"/>
              </a:spcAft>
              <a:defRPr/>
            </a:pPr>
            <a:endParaRPr lang="zh-CN" altLang="en-US" sz="3200" kern="0">
              <a:solidFill>
                <a:prstClr val="black"/>
              </a:solidFill>
              <a:latin typeface="楷体" panose="02010609060101010101" pitchFamily="49" charset="-122"/>
              <a:ea typeface="楷体" panose="02010609060101010101" pitchFamily="49" charset="-122"/>
            </a:endParaRPr>
          </a:p>
        </p:txBody>
      </p:sp>
      <p:sp>
        <p:nvSpPr>
          <p:cNvPr id="22" name="左大括号 21">
            <a:extLst>
              <a:ext uri="{FF2B5EF4-FFF2-40B4-BE49-F238E27FC236}">
                <a16:creationId xmlns="" xmlns:a16="http://schemas.microsoft.com/office/drawing/2014/main" id="{E19B20F4-EDC4-40E0-80C6-9375A915A9E3}"/>
              </a:ext>
            </a:extLst>
          </p:cNvPr>
          <p:cNvSpPr/>
          <p:nvPr/>
        </p:nvSpPr>
        <p:spPr>
          <a:xfrm>
            <a:off x="5292725" y="1558925"/>
            <a:ext cx="219075" cy="928688"/>
          </a:xfrm>
          <a:prstGeom prst="leftBrace">
            <a:avLst>
              <a:gd name="adj1" fmla="val 31792"/>
              <a:gd name="adj2" fmla="val 50000"/>
            </a:avLst>
          </a:prstGeom>
          <a:noFill/>
          <a:ln w="15875" cap="flat" cmpd="sng" algn="ctr">
            <a:solidFill>
              <a:sysClr val="windowText" lastClr="000000"/>
            </a:solidFill>
            <a:prstDash val="solid"/>
          </a:ln>
          <a:effectLst/>
        </p:spPr>
        <p:txBody>
          <a:bodyPr anchor="ctr"/>
          <a:lstStyle/>
          <a:p>
            <a:pPr algn="ctr" fontAlgn="auto">
              <a:spcBef>
                <a:spcPts val="0"/>
              </a:spcBef>
              <a:spcAft>
                <a:spcPts val="0"/>
              </a:spcAft>
              <a:defRPr/>
            </a:pPr>
            <a:endParaRPr lang="zh-CN" altLang="en-US" sz="3200" kern="0">
              <a:solidFill>
                <a:prstClr val="black"/>
              </a:solidFill>
              <a:latin typeface="楷体" panose="02010609060101010101" pitchFamily="49" charset="-122"/>
              <a:ea typeface="楷体" panose="02010609060101010101" pitchFamily="49" charset="-122"/>
            </a:endParaRPr>
          </a:p>
        </p:txBody>
      </p:sp>
      <p:sp>
        <p:nvSpPr>
          <p:cNvPr id="23" name="TextBox 22">
            <a:extLst>
              <a:ext uri="{FF2B5EF4-FFF2-40B4-BE49-F238E27FC236}">
                <a16:creationId xmlns="" xmlns:a16="http://schemas.microsoft.com/office/drawing/2014/main" id="{1249CCFC-44B8-4497-B6BC-39C3833F86CD}"/>
              </a:ext>
            </a:extLst>
          </p:cNvPr>
          <p:cNvSpPr txBox="1">
            <a:spLocks noChangeArrowheads="1"/>
          </p:cNvSpPr>
          <p:nvPr/>
        </p:nvSpPr>
        <p:spPr bwMode="auto">
          <a:xfrm>
            <a:off x="323850" y="2500313"/>
            <a:ext cx="5715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0000"/>
                </a:solidFill>
                <a:latin typeface="楷体" panose="02010609060101010101" pitchFamily="49" charset="-122"/>
                <a:ea typeface="楷体" panose="02010609060101010101" pitchFamily="49" charset="-122"/>
              </a:rPr>
              <a:t>着</a:t>
            </a:r>
          </a:p>
        </p:txBody>
      </p:sp>
      <p:sp>
        <p:nvSpPr>
          <p:cNvPr id="24" name="TextBox 23">
            <a:extLst>
              <a:ext uri="{FF2B5EF4-FFF2-40B4-BE49-F238E27FC236}">
                <a16:creationId xmlns="" xmlns:a16="http://schemas.microsoft.com/office/drawing/2014/main" id="{103683B7-027C-4128-9961-94EA34CABD67}"/>
              </a:ext>
            </a:extLst>
          </p:cNvPr>
          <p:cNvSpPr txBox="1">
            <a:spLocks noChangeArrowheads="1"/>
          </p:cNvSpPr>
          <p:nvPr/>
        </p:nvSpPr>
        <p:spPr bwMode="auto">
          <a:xfrm>
            <a:off x="4643438" y="1736725"/>
            <a:ext cx="5715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0000"/>
                </a:solidFill>
                <a:latin typeface="楷体" panose="02010609060101010101" pitchFamily="49" charset="-122"/>
                <a:ea typeface="楷体" panose="02010609060101010101" pitchFamily="49" charset="-122"/>
              </a:rPr>
              <a:t>载</a:t>
            </a:r>
          </a:p>
        </p:txBody>
      </p:sp>
      <p:sp>
        <p:nvSpPr>
          <p:cNvPr id="29" name="TextBox 26">
            <a:extLst>
              <a:ext uri="{FF2B5EF4-FFF2-40B4-BE49-F238E27FC236}">
                <a16:creationId xmlns="" xmlns:a16="http://schemas.microsoft.com/office/drawing/2014/main" id="{01988BD6-25A6-4338-A606-35E89E7397A7}"/>
              </a:ext>
            </a:extLst>
          </p:cNvPr>
          <p:cNvSpPr txBox="1">
            <a:spLocks noChangeArrowheads="1"/>
          </p:cNvSpPr>
          <p:nvPr/>
        </p:nvSpPr>
        <p:spPr bwMode="auto">
          <a:xfrm>
            <a:off x="1187450" y="1492250"/>
            <a:ext cx="26638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latin typeface="汉语拼音" pitchFamily="34" charset="0"/>
                <a:ea typeface="黑体" panose="02010609060101010101" pitchFamily="49" charset="-122"/>
              </a:rPr>
              <a:t>zhuó</a:t>
            </a:r>
            <a:r>
              <a:rPr lang="zh-CN" altLang="en-US" sz="3200" b="1">
                <a:latin typeface="楷体" panose="02010609060101010101" pitchFamily="49" charset="-122"/>
                <a:ea typeface="楷体" panose="02010609060101010101" pitchFamily="49" charset="-122"/>
              </a:rPr>
              <a:t>（     ）</a:t>
            </a:r>
          </a:p>
        </p:txBody>
      </p:sp>
      <p:sp>
        <p:nvSpPr>
          <p:cNvPr id="30" name="TextBox 27">
            <a:extLst>
              <a:ext uri="{FF2B5EF4-FFF2-40B4-BE49-F238E27FC236}">
                <a16:creationId xmlns="" xmlns:a16="http://schemas.microsoft.com/office/drawing/2014/main" id="{129CC04F-5123-41AF-A39B-63F61B72471D}"/>
              </a:ext>
            </a:extLst>
          </p:cNvPr>
          <p:cNvSpPr txBox="1">
            <a:spLocks noChangeArrowheads="1"/>
          </p:cNvSpPr>
          <p:nvPr/>
        </p:nvSpPr>
        <p:spPr bwMode="auto">
          <a:xfrm>
            <a:off x="2527300" y="1476375"/>
            <a:ext cx="10001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solidFill>
                  <a:srgbClr val="FF0000"/>
                </a:solidFill>
                <a:latin typeface="楷体" panose="02010609060101010101" pitchFamily="49" charset="-122"/>
                <a:ea typeface="楷体" panose="02010609060101010101" pitchFamily="49" charset="-122"/>
              </a:rPr>
              <a:t>穿着</a:t>
            </a:r>
          </a:p>
        </p:txBody>
      </p:sp>
      <p:sp>
        <p:nvSpPr>
          <p:cNvPr id="31" name="TextBox 26">
            <a:extLst>
              <a:ext uri="{FF2B5EF4-FFF2-40B4-BE49-F238E27FC236}">
                <a16:creationId xmlns="" xmlns:a16="http://schemas.microsoft.com/office/drawing/2014/main" id="{9F259DFA-66F6-4FFE-9187-400AF3A520E1}"/>
              </a:ext>
            </a:extLst>
          </p:cNvPr>
          <p:cNvSpPr txBox="1">
            <a:spLocks noChangeArrowheads="1"/>
          </p:cNvSpPr>
          <p:nvPr/>
        </p:nvSpPr>
        <p:spPr bwMode="auto">
          <a:xfrm>
            <a:off x="1187450" y="2176463"/>
            <a:ext cx="26638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latin typeface="汉语拼音" pitchFamily="34" charset="0"/>
                <a:ea typeface="黑体" panose="02010609060101010101" pitchFamily="49" charset="-122"/>
              </a:rPr>
              <a:t>zháo</a:t>
            </a:r>
            <a:r>
              <a:rPr lang="zh-CN" altLang="en-US" sz="3200" b="1">
                <a:latin typeface="楷体" panose="02010609060101010101" pitchFamily="49" charset="-122"/>
                <a:ea typeface="楷体" panose="02010609060101010101" pitchFamily="49" charset="-122"/>
              </a:rPr>
              <a:t>（     ）</a:t>
            </a:r>
          </a:p>
        </p:txBody>
      </p:sp>
      <p:sp>
        <p:nvSpPr>
          <p:cNvPr id="32" name="TextBox 27">
            <a:extLst>
              <a:ext uri="{FF2B5EF4-FFF2-40B4-BE49-F238E27FC236}">
                <a16:creationId xmlns="" xmlns:a16="http://schemas.microsoft.com/office/drawing/2014/main" id="{D7E29256-C3B1-4658-ABAB-A2AB30663DD9}"/>
              </a:ext>
            </a:extLst>
          </p:cNvPr>
          <p:cNvSpPr txBox="1">
            <a:spLocks noChangeArrowheads="1"/>
          </p:cNvSpPr>
          <p:nvPr/>
        </p:nvSpPr>
        <p:spPr bwMode="auto">
          <a:xfrm>
            <a:off x="2527300" y="2160588"/>
            <a:ext cx="10001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solidFill>
                  <a:srgbClr val="FF0000"/>
                </a:solidFill>
                <a:latin typeface="楷体" panose="02010609060101010101" pitchFamily="49" charset="-122"/>
                <a:ea typeface="楷体" panose="02010609060101010101" pitchFamily="49" charset="-122"/>
              </a:rPr>
              <a:t>着急</a:t>
            </a:r>
          </a:p>
        </p:txBody>
      </p:sp>
      <p:sp>
        <p:nvSpPr>
          <p:cNvPr id="33" name="TextBox 26">
            <a:extLst>
              <a:ext uri="{FF2B5EF4-FFF2-40B4-BE49-F238E27FC236}">
                <a16:creationId xmlns="" xmlns:a16="http://schemas.microsoft.com/office/drawing/2014/main" id="{3BCD57BA-14A4-4A5F-BA32-559D937A02F3}"/>
              </a:ext>
            </a:extLst>
          </p:cNvPr>
          <p:cNvSpPr txBox="1">
            <a:spLocks noChangeArrowheads="1"/>
          </p:cNvSpPr>
          <p:nvPr/>
        </p:nvSpPr>
        <p:spPr bwMode="auto">
          <a:xfrm>
            <a:off x="1187450" y="2859088"/>
            <a:ext cx="26638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latin typeface="汉语拼音" pitchFamily="34" charset="0"/>
                <a:ea typeface="黑体" panose="02010609060101010101" pitchFamily="49" charset="-122"/>
              </a:rPr>
              <a:t>zhāo</a:t>
            </a:r>
            <a:r>
              <a:rPr lang="zh-CN" altLang="en-US" sz="3200" b="1">
                <a:latin typeface="楷体" panose="02010609060101010101" pitchFamily="49" charset="-122"/>
                <a:ea typeface="楷体" panose="02010609060101010101" pitchFamily="49" charset="-122"/>
              </a:rPr>
              <a:t>（     ）</a:t>
            </a:r>
          </a:p>
        </p:txBody>
      </p:sp>
      <p:sp>
        <p:nvSpPr>
          <p:cNvPr id="34" name="TextBox 27">
            <a:extLst>
              <a:ext uri="{FF2B5EF4-FFF2-40B4-BE49-F238E27FC236}">
                <a16:creationId xmlns="" xmlns:a16="http://schemas.microsoft.com/office/drawing/2014/main" id="{DF039012-3B6E-4ECE-8516-97D0941A439A}"/>
              </a:ext>
            </a:extLst>
          </p:cNvPr>
          <p:cNvSpPr txBox="1">
            <a:spLocks noChangeArrowheads="1"/>
          </p:cNvSpPr>
          <p:nvPr/>
        </p:nvSpPr>
        <p:spPr bwMode="auto">
          <a:xfrm>
            <a:off x="2527300" y="2843213"/>
            <a:ext cx="10001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solidFill>
                  <a:srgbClr val="FF0000"/>
                </a:solidFill>
                <a:latin typeface="楷体" panose="02010609060101010101" pitchFamily="49" charset="-122"/>
                <a:ea typeface="楷体" panose="02010609060101010101" pitchFamily="49" charset="-122"/>
              </a:rPr>
              <a:t>着数</a:t>
            </a:r>
          </a:p>
        </p:txBody>
      </p:sp>
      <p:sp>
        <p:nvSpPr>
          <p:cNvPr id="35" name="TextBox 26">
            <a:extLst>
              <a:ext uri="{FF2B5EF4-FFF2-40B4-BE49-F238E27FC236}">
                <a16:creationId xmlns="" xmlns:a16="http://schemas.microsoft.com/office/drawing/2014/main" id="{7B85CDD2-1C8A-4EA8-828F-138A0A770E84}"/>
              </a:ext>
            </a:extLst>
          </p:cNvPr>
          <p:cNvSpPr txBox="1">
            <a:spLocks noChangeArrowheads="1"/>
          </p:cNvSpPr>
          <p:nvPr/>
        </p:nvSpPr>
        <p:spPr bwMode="auto">
          <a:xfrm>
            <a:off x="1187450" y="3543300"/>
            <a:ext cx="28797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latin typeface="汉语拼音" pitchFamily="34" charset="0"/>
                <a:ea typeface="黑体" panose="02010609060101010101" pitchFamily="49" charset="-122"/>
              </a:rPr>
              <a:t>zhe</a:t>
            </a:r>
            <a:r>
              <a:rPr lang="en-US" altLang="zh-CN" sz="3200" b="1">
                <a:latin typeface="楷体" panose="02010609060101010101" pitchFamily="49" charset="-122"/>
                <a:ea typeface="楷体" panose="02010609060101010101" pitchFamily="49" charset="-122"/>
              </a:rPr>
              <a:t> </a:t>
            </a:r>
            <a:r>
              <a:rPr lang="zh-CN" altLang="en-US" sz="3200" b="1">
                <a:latin typeface="楷体" panose="02010609060101010101" pitchFamily="49" charset="-122"/>
                <a:ea typeface="楷体" panose="02010609060101010101" pitchFamily="49" charset="-122"/>
              </a:rPr>
              <a:t>（     ）</a:t>
            </a:r>
          </a:p>
        </p:txBody>
      </p:sp>
      <p:sp>
        <p:nvSpPr>
          <p:cNvPr id="36" name="TextBox 27">
            <a:extLst>
              <a:ext uri="{FF2B5EF4-FFF2-40B4-BE49-F238E27FC236}">
                <a16:creationId xmlns="" xmlns:a16="http://schemas.microsoft.com/office/drawing/2014/main" id="{9D54A38C-988B-42BD-9A97-55746D75AA29}"/>
              </a:ext>
            </a:extLst>
          </p:cNvPr>
          <p:cNvSpPr txBox="1">
            <a:spLocks noChangeArrowheads="1"/>
          </p:cNvSpPr>
          <p:nvPr/>
        </p:nvSpPr>
        <p:spPr bwMode="auto">
          <a:xfrm>
            <a:off x="2527300" y="3527425"/>
            <a:ext cx="10001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solidFill>
                  <a:srgbClr val="FF0000"/>
                </a:solidFill>
                <a:latin typeface="楷体" panose="02010609060101010101" pitchFamily="49" charset="-122"/>
                <a:ea typeface="楷体" panose="02010609060101010101" pitchFamily="49" charset="-122"/>
              </a:rPr>
              <a:t>顺着</a:t>
            </a:r>
          </a:p>
        </p:txBody>
      </p:sp>
      <p:sp>
        <p:nvSpPr>
          <p:cNvPr id="37" name="TextBox 30">
            <a:extLst>
              <a:ext uri="{FF2B5EF4-FFF2-40B4-BE49-F238E27FC236}">
                <a16:creationId xmlns="" xmlns:a16="http://schemas.microsoft.com/office/drawing/2014/main" id="{2F9545EE-6F67-4302-B5E8-7C47228CAFFD}"/>
              </a:ext>
            </a:extLst>
          </p:cNvPr>
          <p:cNvSpPr txBox="1">
            <a:spLocks noChangeArrowheads="1"/>
          </p:cNvSpPr>
          <p:nvPr/>
        </p:nvSpPr>
        <p:spPr bwMode="auto">
          <a:xfrm>
            <a:off x="5508625" y="1193800"/>
            <a:ext cx="41767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latin typeface="汉语拼音" pitchFamily="34" charset="0"/>
                <a:ea typeface="黑体" panose="02010609060101010101" pitchFamily="49" charset="-122"/>
              </a:rPr>
              <a:t>zǎi</a:t>
            </a:r>
            <a:r>
              <a:rPr lang="zh-CN" altLang="en-US" sz="3200" b="1">
                <a:latin typeface="楷体" panose="02010609060101010101" pitchFamily="49" charset="-122"/>
                <a:ea typeface="楷体" panose="02010609060101010101" pitchFamily="49" charset="-122"/>
              </a:rPr>
              <a:t>（        ）</a:t>
            </a:r>
          </a:p>
        </p:txBody>
      </p:sp>
      <p:sp>
        <p:nvSpPr>
          <p:cNvPr id="38" name="TextBox 31">
            <a:extLst>
              <a:ext uri="{FF2B5EF4-FFF2-40B4-BE49-F238E27FC236}">
                <a16:creationId xmlns="" xmlns:a16="http://schemas.microsoft.com/office/drawing/2014/main" id="{ABD704AD-A76B-4032-837B-06BBE1A2A32A}"/>
              </a:ext>
            </a:extLst>
          </p:cNvPr>
          <p:cNvSpPr txBox="1">
            <a:spLocks noChangeArrowheads="1"/>
          </p:cNvSpPr>
          <p:nvPr/>
        </p:nvSpPr>
        <p:spPr bwMode="auto">
          <a:xfrm>
            <a:off x="6573838" y="1193800"/>
            <a:ext cx="18938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solidFill>
                  <a:srgbClr val="FF0000"/>
                </a:solidFill>
                <a:latin typeface="楷体" panose="02010609060101010101" pitchFamily="49" charset="-122"/>
                <a:ea typeface="楷体" panose="02010609060101010101" pitchFamily="49" charset="-122"/>
              </a:rPr>
              <a:t>千载难逢</a:t>
            </a:r>
          </a:p>
        </p:txBody>
      </p:sp>
      <p:sp>
        <p:nvSpPr>
          <p:cNvPr id="39" name="TextBox 32">
            <a:extLst>
              <a:ext uri="{FF2B5EF4-FFF2-40B4-BE49-F238E27FC236}">
                <a16:creationId xmlns="" xmlns:a16="http://schemas.microsoft.com/office/drawing/2014/main" id="{BE77A41E-D217-4EB4-9888-0AAF45CFF1D6}"/>
              </a:ext>
            </a:extLst>
          </p:cNvPr>
          <p:cNvSpPr txBox="1">
            <a:spLocks noChangeArrowheads="1"/>
          </p:cNvSpPr>
          <p:nvPr/>
        </p:nvSpPr>
        <p:spPr bwMode="auto">
          <a:xfrm>
            <a:off x="5508625" y="2058988"/>
            <a:ext cx="35639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latin typeface="汉语拼音" pitchFamily="34" charset="0"/>
                <a:ea typeface="黑体" panose="02010609060101010101" pitchFamily="49" charset="-122"/>
              </a:rPr>
              <a:t>zài</a:t>
            </a:r>
            <a:r>
              <a:rPr lang="zh-CN" altLang="en-US" sz="3200" b="1">
                <a:latin typeface="楷体" panose="02010609060101010101" pitchFamily="49" charset="-122"/>
                <a:ea typeface="楷体" panose="02010609060101010101" pitchFamily="49" charset="-122"/>
              </a:rPr>
              <a:t>（        ）</a:t>
            </a:r>
          </a:p>
        </p:txBody>
      </p:sp>
      <p:sp>
        <p:nvSpPr>
          <p:cNvPr id="40" name="TextBox 33">
            <a:extLst>
              <a:ext uri="{FF2B5EF4-FFF2-40B4-BE49-F238E27FC236}">
                <a16:creationId xmlns="" xmlns:a16="http://schemas.microsoft.com/office/drawing/2014/main" id="{C845E20F-42BE-4B38-91FB-642FB56F46A2}"/>
              </a:ext>
            </a:extLst>
          </p:cNvPr>
          <p:cNvSpPr txBox="1">
            <a:spLocks noChangeArrowheads="1"/>
          </p:cNvSpPr>
          <p:nvPr/>
        </p:nvSpPr>
        <p:spPr bwMode="auto">
          <a:xfrm>
            <a:off x="6573838" y="2058988"/>
            <a:ext cx="18716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solidFill>
                  <a:srgbClr val="FF0000"/>
                </a:solidFill>
                <a:latin typeface="楷体" panose="02010609060101010101" pitchFamily="49" charset="-122"/>
                <a:ea typeface="楷体" panose="02010609060101010101" pitchFamily="49" charset="-122"/>
              </a:rPr>
              <a:t>满载而归</a:t>
            </a:r>
          </a:p>
        </p:txBody>
      </p:sp>
      <p:sp>
        <p:nvSpPr>
          <p:cNvPr id="41" name="TextBox 30">
            <a:extLst>
              <a:ext uri="{FF2B5EF4-FFF2-40B4-BE49-F238E27FC236}">
                <a16:creationId xmlns="" xmlns:a16="http://schemas.microsoft.com/office/drawing/2014/main" id="{8108724A-BC6A-416D-8D6C-F90FC5536CED}"/>
              </a:ext>
            </a:extLst>
          </p:cNvPr>
          <p:cNvSpPr txBox="1">
            <a:spLocks noChangeArrowheads="1"/>
          </p:cNvSpPr>
          <p:nvPr/>
        </p:nvSpPr>
        <p:spPr bwMode="auto">
          <a:xfrm>
            <a:off x="5584825" y="2836863"/>
            <a:ext cx="24431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latin typeface="汉语拼音" pitchFamily="34" charset="0"/>
                <a:ea typeface="黑体" panose="02010609060101010101" pitchFamily="49" charset="-122"/>
              </a:rPr>
              <a:t>chà</a:t>
            </a:r>
            <a:r>
              <a:rPr lang="zh-CN" altLang="en-US" sz="3200" b="1">
                <a:latin typeface="楷体" panose="02010609060101010101" pitchFamily="49" charset="-122"/>
                <a:ea typeface="楷体" panose="02010609060101010101" pitchFamily="49" charset="-122"/>
              </a:rPr>
              <a:t>（     ）</a:t>
            </a:r>
          </a:p>
        </p:txBody>
      </p:sp>
      <p:sp>
        <p:nvSpPr>
          <p:cNvPr id="42" name="TextBox 31">
            <a:extLst>
              <a:ext uri="{FF2B5EF4-FFF2-40B4-BE49-F238E27FC236}">
                <a16:creationId xmlns="" xmlns:a16="http://schemas.microsoft.com/office/drawing/2014/main" id="{6395DC1F-5EF3-4EA1-9A23-03CA7B431704}"/>
              </a:ext>
            </a:extLst>
          </p:cNvPr>
          <p:cNvSpPr txBox="1">
            <a:spLocks noChangeArrowheads="1"/>
          </p:cNvSpPr>
          <p:nvPr/>
        </p:nvSpPr>
        <p:spPr bwMode="auto">
          <a:xfrm>
            <a:off x="6726238" y="2836863"/>
            <a:ext cx="10445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solidFill>
                  <a:srgbClr val="FF0000"/>
                </a:solidFill>
                <a:latin typeface="楷体" panose="02010609060101010101" pitchFamily="49" charset="-122"/>
                <a:ea typeface="楷体" panose="02010609060101010101" pitchFamily="49" charset="-122"/>
              </a:rPr>
              <a:t>刹那</a:t>
            </a:r>
          </a:p>
        </p:txBody>
      </p:sp>
      <p:sp>
        <p:nvSpPr>
          <p:cNvPr id="43" name="TextBox 32">
            <a:extLst>
              <a:ext uri="{FF2B5EF4-FFF2-40B4-BE49-F238E27FC236}">
                <a16:creationId xmlns="" xmlns:a16="http://schemas.microsoft.com/office/drawing/2014/main" id="{88FF373B-F805-44EC-B7BC-E80991BFA7B1}"/>
              </a:ext>
            </a:extLst>
          </p:cNvPr>
          <p:cNvSpPr txBox="1">
            <a:spLocks noChangeArrowheads="1"/>
          </p:cNvSpPr>
          <p:nvPr/>
        </p:nvSpPr>
        <p:spPr bwMode="auto">
          <a:xfrm>
            <a:off x="5584825" y="3700463"/>
            <a:ext cx="24431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latin typeface="汉语拼音" pitchFamily="34" charset="0"/>
                <a:ea typeface="黑体" panose="02010609060101010101" pitchFamily="49" charset="-122"/>
              </a:rPr>
              <a:t>shā</a:t>
            </a:r>
            <a:r>
              <a:rPr lang="zh-CN" altLang="en-US" sz="3200" b="1">
                <a:latin typeface="楷体" panose="02010609060101010101" pitchFamily="49" charset="-122"/>
                <a:ea typeface="楷体" panose="02010609060101010101" pitchFamily="49" charset="-122"/>
              </a:rPr>
              <a:t>（     ）</a:t>
            </a:r>
          </a:p>
        </p:txBody>
      </p:sp>
      <p:sp>
        <p:nvSpPr>
          <p:cNvPr id="44" name="TextBox 33">
            <a:extLst>
              <a:ext uri="{FF2B5EF4-FFF2-40B4-BE49-F238E27FC236}">
                <a16:creationId xmlns="" xmlns:a16="http://schemas.microsoft.com/office/drawing/2014/main" id="{D00EEF41-293E-4161-B944-AD8CD9BC010F}"/>
              </a:ext>
            </a:extLst>
          </p:cNvPr>
          <p:cNvSpPr txBox="1">
            <a:spLocks noChangeArrowheads="1"/>
          </p:cNvSpPr>
          <p:nvPr/>
        </p:nvSpPr>
        <p:spPr bwMode="auto">
          <a:xfrm>
            <a:off x="6726238" y="3657600"/>
            <a:ext cx="10795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solidFill>
                  <a:srgbClr val="FF0000"/>
                </a:solidFill>
                <a:latin typeface="楷体" panose="02010609060101010101" pitchFamily="49" charset="-122"/>
                <a:ea typeface="楷体" panose="02010609060101010101" pitchFamily="49" charset="-122"/>
              </a:rPr>
              <a:t>刹车</a:t>
            </a:r>
          </a:p>
        </p:txBody>
      </p:sp>
      <p:sp>
        <p:nvSpPr>
          <p:cNvPr id="45" name="左大括号 44">
            <a:extLst>
              <a:ext uri="{FF2B5EF4-FFF2-40B4-BE49-F238E27FC236}">
                <a16:creationId xmlns="" xmlns:a16="http://schemas.microsoft.com/office/drawing/2014/main" id="{BF9CE8C3-21EA-467B-9720-D769A5CCA41F}"/>
              </a:ext>
            </a:extLst>
          </p:cNvPr>
          <p:cNvSpPr/>
          <p:nvPr/>
        </p:nvSpPr>
        <p:spPr>
          <a:xfrm>
            <a:off x="5368925" y="3124200"/>
            <a:ext cx="219075" cy="928688"/>
          </a:xfrm>
          <a:prstGeom prst="leftBrace">
            <a:avLst>
              <a:gd name="adj1" fmla="val 31792"/>
              <a:gd name="adj2" fmla="val 50000"/>
            </a:avLst>
          </a:prstGeom>
          <a:noFill/>
          <a:ln w="15875" cap="flat" cmpd="sng" algn="ctr">
            <a:solidFill>
              <a:sysClr val="windowText" lastClr="000000"/>
            </a:solidFill>
            <a:prstDash val="solid"/>
          </a:ln>
          <a:effectLst/>
        </p:spPr>
        <p:txBody>
          <a:bodyPr anchor="ctr"/>
          <a:lstStyle/>
          <a:p>
            <a:pPr algn="ctr" fontAlgn="auto">
              <a:spcBef>
                <a:spcPts val="0"/>
              </a:spcBef>
              <a:spcAft>
                <a:spcPts val="0"/>
              </a:spcAft>
              <a:defRPr/>
            </a:pPr>
            <a:endParaRPr lang="zh-CN" altLang="en-US" sz="3200" kern="0">
              <a:solidFill>
                <a:prstClr val="black"/>
              </a:solidFill>
              <a:latin typeface="楷体" panose="02010609060101010101" pitchFamily="49" charset="-122"/>
              <a:ea typeface="楷体" panose="02010609060101010101" pitchFamily="49" charset="-122"/>
            </a:endParaRPr>
          </a:p>
        </p:txBody>
      </p:sp>
      <p:sp>
        <p:nvSpPr>
          <p:cNvPr id="46" name="TextBox 45">
            <a:extLst>
              <a:ext uri="{FF2B5EF4-FFF2-40B4-BE49-F238E27FC236}">
                <a16:creationId xmlns="" xmlns:a16="http://schemas.microsoft.com/office/drawing/2014/main" id="{A60D6C68-CB06-424B-A058-CB33BEB03699}"/>
              </a:ext>
            </a:extLst>
          </p:cNvPr>
          <p:cNvSpPr txBox="1">
            <a:spLocks noChangeArrowheads="1"/>
          </p:cNvSpPr>
          <p:nvPr/>
        </p:nvSpPr>
        <p:spPr bwMode="auto">
          <a:xfrm>
            <a:off x="4719638" y="3302000"/>
            <a:ext cx="5715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0000"/>
                </a:solidFill>
                <a:latin typeface="楷体" panose="02010609060101010101" pitchFamily="49" charset="-122"/>
                <a:ea typeface="楷体" panose="02010609060101010101" pitchFamily="49" charset="-122"/>
              </a:rPr>
              <a:t>刹</a:t>
            </a:r>
          </a:p>
        </p:txBody>
      </p:sp>
      <p:grpSp>
        <p:nvGrpSpPr>
          <p:cNvPr id="16409" name="组合 55">
            <a:extLst>
              <a:ext uri="{FF2B5EF4-FFF2-40B4-BE49-F238E27FC236}">
                <a16:creationId xmlns="" xmlns:a16="http://schemas.microsoft.com/office/drawing/2014/main" id="{8298DBC9-90CF-43C6-B227-A0E75F41E26D}"/>
              </a:ext>
            </a:extLst>
          </p:cNvPr>
          <p:cNvGrpSpPr>
            <a:grpSpLocks/>
          </p:cNvGrpSpPr>
          <p:nvPr/>
        </p:nvGrpSpPr>
        <p:grpSpPr bwMode="auto">
          <a:xfrm>
            <a:off x="-3175" y="-20638"/>
            <a:ext cx="2006600" cy="523876"/>
            <a:chOff x="70" y="-63"/>
            <a:chExt cx="3161" cy="824"/>
          </a:xfrm>
        </p:grpSpPr>
        <p:sp>
          <p:nvSpPr>
            <p:cNvPr id="16410" name="文本框 6">
              <a:extLst>
                <a:ext uri="{FF2B5EF4-FFF2-40B4-BE49-F238E27FC236}">
                  <a16:creationId xmlns="" xmlns:a16="http://schemas.microsoft.com/office/drawing/2014/main" id="{7599E85D-8235-4AD1-82B6-204E60A7CCA9}"/>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预习检查</a:t>
              </a:r>
            </a:p>
          </p:txBody>
        </p:sp>
        <p:cxnSp>
          <p:nvCxnSpPr>
            <p:cNvPr id="49" name="直线连接符 9">
              <a:extLst>
                <a:ext uri="{FF2B5EF4-FFF2-40B4-BE49-F238E27FC236}">
                  <a16:creationId xmlns="" xmlns:a16="http://schemas.microsoft.com/office/drawing/2014/main" id="{4D1A8BB0-1FB5-40C4-9F54-F38BB26E9BC2}"/>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0" name="菱形 49">
              <a:extLst>
                <a:ext uri="{FF2B5EF4-FFF2-40B4-BE49-F238E27FC236}">
                  <a16:creationId xmlns="" xmlns:a16="http://schemas.microsoft.com/office/drawing/2014/main" id="{14A39730-AC6E-49FF-859A-4267113AB34C}"/>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randombar(horizontal)">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randombar(horizontal)">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randombar(horizontal)">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randombar(horizontal)">
                                      <p:cBhvr>
                                        <p:cTn id="22" dur="500"/>
                                        <p:tgtEl>
                                          <p:spTgt spid="3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randombar(horizontal)">
                                      <p:cBhvr>
                                        <p:cTn id="27" dur="500"/>
                                        <p:tgtEl>
                                          <p:spTgt spid="38"/>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randombar(horizontal)">
                                      <p:cBhvr>
                                        <p:cTn id="32" dur="500"/>
                                        <p:tgtEl>
                                          <p:spTgt spid="40"/>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randombar(horizontal)">
                                      <p:cBhvr>
                                        <p:cTn id="37" dur="500"/>
                                        <p:tgtEl>
                                          <p:spTgt spid="42"/>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randombar(horizontal)">
                                      <p:cBhvr>
                                        <p:cTn id="4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34" grpId="0"/>
      <p:bldP spid="36" grpId="0"/>
      <p:bldP spid="38" grpId="0"/>
      <p:bldP spid="40" grpId="0"/>
      <p:bldP spid="42" grpId="0"/>
      <p:bldP spid="4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组合 1">
            <a:extLst>
              <a:ext uri="{FF2B5EF4-FFF2-40B4-BE49-F238E27FC236}">
                <a16:creationId xmlns="" xmlns:a16="http://schemas.microsoft.com/office/drawing/2014/main" id="{CB179B01-2112-492B-9CC5-60BDDA178B00}"/>
              </a:ext>
            </a:extLst>
          </p:cNvPr>
          <p:cNvGrpSpPr>
            <a:grpSpLocks/>
          </p:cNvGrpSpPr>
          <p:nvPr/>
        </p:nvGrpSpPr>
        <p:grpSpPr bwMode="auto">
          <a:xfrm>
            <a:off x="611188" y="555625"/>
            <a:ext cx="1498600" cy="644525"/>
            <a:chOff x="611188" y="598488"/>
            <a:chExt cx="1498600" cy="643766"/>
          </a:xfrm>
        </p:grpSpPr>
        <p:sp>
          <p:nvSpPr>
            <p:cNvPr id="3" name="圆角矩形 2">
              <a:extLst>
                <a:ext uri="{FF2B5EF4-FFF2-40B4-BE49-F238E27FC236}">
                  <a16:creationId xmlns="" xmlns:a16="http://schemas.microsoft.com/office/drawing/2014/main" id="{730749CB-827C-4CA3-8FAC-194FD0D9C2E1}"/>
                </a:ext>
              </a:extLst>
            </p:cNvPr>
            <p:cNvSpPr/>
            <p:nvPr/>
          </p:nvSpPr>
          <p:spPr>
            <a:xfrm rot="20326116">
              <a:off x="1604963" y="718996"/>
              <a:ext cx="442912" cy="420193"/>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4" name="圆角矩形 3">
              <a:extLst>
                <a:ext uri="{FF2B5EF4-FFF2-40B4-BE49-F238E27FC236}">
                  <a16:creationId xmlns="" xmlns:a16="http://schemas.microsoft.com/office/drawing/2014/main" id="{620DAE1A-58C4-4AB8-A60B-1BB26E01B211}"/>
                </a:ext>
              </a:extLst>
            </p:cNvPr>
            <p:cNvSpPr/>
            <p:nvPr/>
          </p:nvSpPr>
          <p:spPr>
            <a:xfrm rot="319204">
              <a:off x="1119188" y="722167"/>
              <a:ext cx="441325" cy="420193"/>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5" name="圆角矩形 4">
              <a:extLst>
                <a:ext uri="{FF2B5EF4-FFF2-40B4-BE49-F238E27FC236}">
                  <a16:creationId xmlns="" xmlns:a16="http://schemas.microsoft.com/office/drawing/2014/main" id="{236D94A5-1028-4164-9980-7C71DDF914AD}"/>
                </a:ext>
              </a:extLst>
            </p:cNvPr>
            <p:cNvSpPr/>
            <p:nvPr/>
          </p:nvSpPr>
          <p:spPr>
            <a:xfrm rot="21148334">
              <a:off x="646113" y="730096"/>
              <a:ext cx="441325" cy="420192"/>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7432" name="矩形 1">
              <a:extLst>
                <a:ext uri="{FF2B5EF4-FFF2-40B4-BE49-F238E27FC236}">
                  <a16:creationId xmlns="" xmlns:a16="http://schemas.microsoft.com/office/drawing/2014/main" id="{3A62F529-B0B3-4241-B0EC-64C97D531722}"/>
                </a:ext>
              </a:extLst>
            </p:cNvPr>
            <p:cNvSpPr>
              <a:spLocks noChangeArrowheads="1"/>
            </p:cNvSpPr>
            <p:nvPr/>
          </p:nvSpPr>
          <p:spPr bwMode="auto">
            <a:xfrm>
              <a:off x="611188" y="598488"/>
              <a:ext cx="1498600" cy="64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形近字</a:t>
              </a:r>
            </a:p>
          </p:txBody>
        </p:sp>
      </p:grpSp>
      <p:sp>
        <p:nvSpPr>
          <p:cNvPr id="17414" name="TextBox 1">
            <a:extLst>
              <a:ext uri="{FF2B5EF4-FFF2-40B4-BE49-F238E27FC236}">
                <a16:creationId xmlns="" xmlns:a16="http://schemas.microsoft.com/office/drawing/2014/main" id="{634593FB-CF6C-40CE-A401-F806E4545454}"/>
              </a:ext>
            </a:extLst>
          </p:cNvPr>
          <p:cNvSpPr txBox="1">
            <a:spLocks noChangeArrowheads="1"/>
          </p:cNvSpPr>
          <p:nvPr/>
        </p:nvSpPr>
        <p:spPr bwMode="auto">
          <a:xfrm>
            <a:off x="892175" y="1601788"/>
            <a:ext cx="34448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200">
                <a:solidFill>
                  <a:srgbClr val="000000"/>
                </a:solidFill>
                <a:latin typeface="汉语拼音" pitchFamily="34" charset="0"/>
                <a:ea typeface="黑体" panose="02010609060101010101" pitchFamily="49" charset="-122"/>
              </a:rPr>
              <a:t>páo</a:t>
            </a:r>
            <a:r>
              <a:rPr lang="zh-CN" altLang="en-US" sz="3200" b="1">
                <a:solidFill>
                  <a:srgbClr val="000000"/>
                </a:solidFill>
                <a:latin typeface="楷体" panose="02010609060101010101" pitchFamily="49" charset="-122"/>
                <a:ea typeface="楷体" panose="02010609060101010101" pitchFamily="49" charset="-122"/>
              </a:rPr>
              <a:t>（    ）哮</a:t>
            </a:r>
          </a:p>
        </p:txBody>
      </p:sp>
      <p:sp>
        <p:nvSpPr>
          <p:cNvPr id="17415" name="TextBox 2">
            <a:extLst>
              <a:ext uri="{FF2B5EF4-FFF2-40B4-BE49-F238E27FC236}">
                <a16:creationId xmlns="" xmlns:a16="http://schemas.microsoft.com/office/drawing/2014/main" id="{AD04C23D-45B1-4C1F-9603-5F8C97B48D76}"/>
              </a:ext>
            </a:extLst>
          </p:cNvPr>
          <p:cNvSpPr txBox="1">
            <a:spLocks noChangeArrowheads="1"/>
          </p:cNvSpPr>
          <p:nvPr/>
        </p:nvSpPr>
        <p:spPr bwMode="auto">
          <a:xfrm>
            <a:off x="892175" y="2922588"/>
            <a:ext cx="29749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200">
                <a:solidFill>
                  <a:srgbClr val="000000"/>
                </a:solidFill>
                <a:latin typeface="汉语拼音" pitchFamily="34" charset="0"/>
                <a:ea typeface="黑体" panose="02010609060101010101" pitchFamily="49" charset="-122"/>
              </a:rPr>
              <a:t>pào</a:t>
            </a:r>
            <a:r>
              <a:rPr lang="zh-CN" altLang="en-US" sz="3200" b="1">
                <a:solidFill>
                  <a:srgbClr val="000000"/>
                </a:solidFill>
                <a:latin typeface="楷体" panose="02010609060101010101" pitchFamily="49" charset="-122"/>
                <a:ea typeface="楷体" panose="02010609060101010101" pitchFamily="49" charset="-122"/>
              </a:rPr>
              <a:t>（    ）茶</a:t>
            </a:r>
          </a:p>
        </p:txBody>
      </p:sp>
      <p:sp>
        <p:nvSpPr>
          <p:cNvPr id="20488" name="TextBox 3">
            <a:extLst>
              <a:ext uri="{FF2B5EF4-FFF2-40B4-BE49-F238E27FC236}">
                <a16:creationId xmlns="" xmlns:a16="http://schemas.microsoft.com/office/drawing/2014/main" id="{C0EC7F7A-C3AF-4733-AE8D-F592DE497478}"/>
              </a:ext>
            </a:extLst>
          </p:cNvPr>
          <p:cNvSpPr txBox="1">
            <a:spLocks noChangeArrowheads="1"/>
          </p:cNvSpPr>
          <p:nvPr/>
        </p:nvSpPr>
        <p:spPr bwMode="auto">
          <a:xfrm>
            <a:off x="5148064" y="1601788"/>
            <a:ext cx="2692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200" dirty="0" err="1">
                <a:solidFill>
                  <a:srgbClr val="000000"/>
                </a:solidFill>
                <a:latin typeface="汉语拼音" pitchFamily="34" charset="0"/>
                <a:ea typeface="黑体" panose="02010609060101010101" pitchFamily="49" charset="-122"/>
              </a:rPr>
              <a:t>wéi</a:t>
            </a:r>
            <a:r>
              <a:rPr lang="zh-CN" altLang="en-US" sz="3200" b="1" dirty="0">
                <a:solidFill>
                  <a:srgbClr val="000000"/>
                </a:solidFill>
                <a:latin typeface="楷体" panose="02010609060101010101" pitchFamily="49" charset="-122"/>
                <a:ea typeface="楷体" panose="02010609060101010101" pitchFamily="49" charset="-122"/>
              </a:rPr>
              <a:t>（</a:t>
            </a:r>
            <a:r>
              <a:rPr lang="zh-CN" altLang="en-US" sz="3200" b="1" dirty="0">
                <a:solidFill>
                  <a:srgbClr val="FF0000"/>
                </a:solidFill>
                <a:latin typeface="楷体" panose="02010609060101010101" pitchFamily="49" charset="-122"/>
                <a:ea typeface="楷体" panose="02010609060101010101" pitchFamily="49" charset="-122"/>
              </a:rPr>
              <a:t>   </a:t>
            </a:r>
            <a:r>
              <a:rPr lang="zh-CN" altLang="en-US" sz="3200" b="1" dirty="0">
                <a:solidFill>
                  <a:srgbClr val="000000"/>
                </a:solidFill>
                <a:latin typeface="楷体" panose="02010609060101010101" pitchFamily="49" charset="-122"/>
                <a:ea typeface="楷体" panose="02010609060101010101" pitchFamily="49" charset="-122"/>
              </a:rPr>
              <a:t>）杆</a:t>
            </a:r>
          </a:p>
        </p:txBody>
      </p:sp>
      <p:sp>
        <p:nvSpPr>
          <p:cNvPr id="17417" name="TextBox 4">
            <a:extLst>
              <a:ext uri="{FF2B5EF4-FFF2-40B4-BE49-F238E27FC236}">
                <a16:creationId xmlns="" xmlns:a16="http://schemas.microsoft.com/office/drawing/2014/main" id="{98123265-F37C-442B-B7FE-878094BB0CDB}"/>
              </a:ext>
            </a:extLst>
          </p:cNvPr>
          <p:cNvSpPr txBox="1">
            <a:spLocks noChangeArrowheads="1"/>
          </p:cNvSpPr>
          <p:nvPr/>
        </p:nvSpPr>
        <p:spPr bwMode="auto">
          <a:xfrm>
            <a:off x="5202238" y="2251075"/>
            <a:ext cx="261642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200" dirty="0" err="1">
                <a:latin typeface="汉语拼音" pitchFamily="34" charset="0"/>
                <a:ea typeface="黑体" panose="02010609060101010101" pitchFamily="49" charset="-122"/>
              </a:rPr>
              <a:t>guì</a:t>
            </a:r>
            <a:r>
              <a:rPr lang="zh-CN" altLang="en-US" sz="3200" b="1" dirty="0">
                <a:solidFill>
                  <a:srgbClr val="000000"/>
                </a:solidFill>
                <a:latin typeface="楷体" panose="02010609060101010101" pitchFamily="49" charset="-122"/>
                <a:ea typeface="楷体" panose="02010609060101010101" pitchFamily="49" charset="-122"/>
              </a:rPr>
              <a:t>（</a:t>
            </a:r>
            <a:r>
              <a:rPr lang="zh-CN" altLang="en-US" sz="3200" b="1" dirty="0">
                <a:solidFill>
                  <a:srgbClr val="FF0000"/>
                </a:solidFill>
                <a:latin typeface="楷体" panose="02010609060101010101" pitchFamily="49" charset="-122"/>
                <a:ea typeface="楷体" panose="02010609060101010101" pitchFamily="49" charset="-122"/>
              </a:rPr>
              <a:t>   </a:t>
            </a:r>
            <a:r>
              <a:rPr lang="zh-CN" altLang="en-US" sz="3200" b="1" dirty="0">
                <a:solidFill>
                  <a:srgbClr val="000000"/>
                </a:solidFill>
                <a:latin typeface="楷体" panose="02010609060101010101" pitchFamily="49" charset="-122"/>
                <a:ea typeface="楷体" panose="02010609060101010101" pitchFamily="49" charset="-122"/>
              </a:rPr>
              <a:t>）下</a:t>
            </a:r>
          </a:p>
        </p:txBody>
      </p:sp>
      <p:sp>
        <p:nvSpPr>
          <p:cNvPr id="14" name="TextBox 13">
            <a:extLst>
              <a:ext uri="{FF2B5EF4-FFF2-40B4-BE49-F238E27FC236}">
                <a16:creationId xmlns="" xmlns:a16="http://schemas.microsoft.com/office/drawing/2014/main" id="{6FEEA7D4-706D-4193-B22E-216F5F63A7C7}"/>
              </a:ext>
            </a:extLst>
          </p:cNvPr>
          <p:cNvSpPr txBox="1">
            <a:spLocks noChangeArrowheads="1"/>
          </p:cNvSpPr>
          <p:nvPr/>
        </p:nvSpPr>
        <p:spPr bwMode="auto">
          <a:xfrm>
            <a:off x="2141538" y="1611313"/>
            <a:ext cx="5969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solidFill>
                  <a:srgbClr val="FF0000"/>
                </a:solidFill>
                <a:latin typeface="楷体" panose="02010609060101010101" pitchFamily="49" charset="-122"/>
                <a:ea typeface="楷体" panose="02010609060101010101" pitchFamily="49" charset="-122"/>
              </a:rPr>
              <a:t>咆</a:t>
            </a:r>
          </a:p>
        </p:txBody>
      </p:sp>
      <p:sp>
        <p:nvSpPr>
          <p:cNvPr id="17420" name="TextBox 9">
            <a:extLst>
              <a:ext uri="{FF2B5EF4-FFF2-40B4-BE49-F238E27FC236}">
                <a16:creationId xmlns="" xmlns:a16="http://schemas.microsoft.com/office/drawing/2014/main" id="{8A55B44B-422E-495B-B22A-8E9151A8882B}"/>
              </a:ext>
            </a:extLst>
          </p:cNvPr>
          <p:cNvSpPr txBox="1">
            <a:spLocks noChangeArrowheads="1"/>
          </p:cNvSpPr>
          <p:nvPr/>
        </p:nvSpPr>
        <p:spPr bwMode="auto">
          <a:xfrm>
            <a:off x="892175" y="2251075"/>
            <a:ext cx="31019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200">
                <a:latin typeface="汉语拼音" pitchFamily="34" charset="0"/>
                <a:ea typeface="黑体" panose="02010609060101010101" pitchFamily="49" charset="-122"/>
              </a:rPr>
              <a:t>pǎo</a:t>
            </a:r>
            <a:r>
              <a:rPr lang="zh-CN" altLang="en-US" sz="3200" b="1">
                <a:solidFill>
                  <a:srgbClr val="000000"/>
                </a:solidFill>
                <a:latin typeface="楷体" panose="02010609060101010101" pitchFamily="49" charset="-122"/>
                <a:ea typeface="楷体" panose="02010609060101010101" pitchFamily="49" charset="-122"/>
              </a:rPr>
              <a:t>（    ）步</a:t>
            </a:r>
          </a:p>
        </p:txBody>
      </p:sp>
      <p:sp>
        <p:nvSpPr>
          <p:cNvPr id="19" name="TextBox 18">
            <a:extLst>
              <a:ext uri="{FF2B5EF4-FFF2-40B4-BE49-F238E27FC236}">
                <a16:creationId xmlns="" xmlns:a16="http://schemas.microsoft.com/office/drawing/2014/main" id="{DC2BA8F5-9500-40A2-AB6B-5E7317B5E55B}"/>
              </a:ext>
            </a:extLst>
          </p:cNvPr>
          <p:cNvSpPr txBox="1">
            <a:spLocks noChangeArrowheads="1"/>
          </p:cNvSpPr>
          <p:nvPr/>
        </p:nvSpPr>
        <p:spPr bwMode="auto">
          <a:xfrm>
            <a:off x="2141538" y="2259013"/>
            <a:ext cx="5969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solidFill>
                  <a:srgbClr val="FF0000"/>
                </a:solidFill>
                <a:latin typeface="楷体" panose="02010609060101010101" pitchFamily="49" charset="-122"/>
                <a:ea typeface="楷体" panose="02010609060101010101" pitchFamily="49" charset="-122"/>
              </a:rPr>
              <a:t>跑</a:t>
            </a:r>
          </a:p>
        </p:txBody>
      </p:sp>
      <p:sp>
        <p:nvSpPr>
          <p:cNvPr id="22" name="左大括号 21">
            <a:extLst>
              <a:ext uri="{FF2B5EF4-FFF2-40B4-BE49-F238E27FC236}">
                <a16:creationId xmlns="" xmlns:a16="http://schemas.microsoft.com/office/drawing/2014/main" id="{4859FEC4-257E-4997-8289-F82B2F24B2B4}"/>
              </a:ext>
            </a:extLst>
          </p:cNvPr>
          <p:cNvSpPr/>
          <p:nvPr/>
        </p:nvSpPr>
        <p:spPr>
          <a:xfrm>
            <a:off x="627063" y="1984375"/>
            <a:ext cx="273050" cy="1368425"/>
          </a:xfrm>
          <a:prstGeom prst="leftBrace">
            <a:avLst>
              <a:gd name="adj1" fmla="val 31792"/>
              <a:gd name="adj2" fmla="val 50000"/>
            </a:avLst>
          </a:prstGeom>
          <a:noFill/>
          <a:ln w="15875" cap="flat" cmpd="sng" algn="ctr">
            <a:solidFill>
              <a:sysClr val="windowText" lastClr="000000"/>
            </a:solidFill>
            <a:prstDash val="solid"/>
          </a:ln>
          <a:effectLst/>
        </p:spPr>
        <p:txBody>
          <a:bodyPr anchor="ctr"/>
          <a:lstStyle/>
          <a:p>
            <a:pPr algn="ctr" fontAlgn="auto">
              <a:spcBef>
                <a:spcPts val="0"/>
              </a:spcBef>
              <a:spcAft>
                <a:spcPts val="0"/>
              </a:spcAft>
              <a:defRPr/>
            </a:pPr>
            <a:endParaRPr lang="zh-CN" altLang="en-US" sz="3200" kern="0">
              <a:solidFill>
                <a:prstClr val="black"/>
              </a:solidFill>
              <a:latin typeface="楷体" panose="02010609060101010101" pitchFamily="49" charset="-122"/>
              <a:ea typeface="楷体" panose="02010609060101010101" pitchFamily="49" charset="-122"/>
            </a:endParaRPr>
          </a:p>
        </p:txBody>
      </p:sp>
      <p:sp>
        <p:nvSpPr>
          <p:cNvPr id="13328" name="TextBox 24">
            <a:extLst>
              <a:ext uri="{FF2B5EF4-FFF2-40B4-BE49-F238E27FC236}">
                <a16:creationId xmlns="" xmlns:a16="http://schemas.microsoft.com/office/drawing/2014/main" id="{CDEB29EB-FE35-4748-8C2B-3D2FDAD00774}"/>
              </a:ext>
            </a:extLst>
          </p:cNvPr>
          <p:cNvSpPr txBox="1">
            <a:spLocks noChangeArrowheads="1"/>
          </p:cNvSpPr>
          <p:nvPr/>
        </p:nvSpPr>
        <p:spPr bwMode="auto">
          <a:xfrm>
            <a:off x="2141538" y="2922588"/>
            <a:ext cx="720725"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dirty="0">
                <a:solidFill>
                  <a:srgbClr val="FF0000"/>
                </a:solidFill>
                <a:latin typeface="楷体" panose="02010609060101010101" pitchFamily="49" charset="-122"/>
                <a:ea typeface="楷体" panose="02010609060101010101" pitchFamily="49" charset="-122"/>
              </a:rPr>
              <a:t>泡</a:t>
            </a:r>
          </a:p>
        </p:txBody>
      </p:sp>
      <p:sp>
        <p:nvSpPr>
          <p:cNvPr id="27" name="矩形 26">
            <a:extLst>
              <a:ext uri="{FF2B5EF4-FFF2-40B4-BE49-F238E27FC236}">
                <a16:creationId xmlns="" xmlns:a16="http://schemas.microsoft.com/office/drawing/2014/main" id="{35F72C81-BC83-40EE-9DDE-454240F70C3A}"/>
              </a:ext>
            </a:extLst>
          </p:cNvPr>
          <p:cNvSpPr>
            <a:spLocks noChangeArrowheads="1"/>
          </p:cNvSpPr>
          <p:nvPr/>
        </p:nvSpPr>
        <p:spPr bwMode="auto">
          <a:xfrm>
            <a:off x="6332977" y="2218660"/>
            <a:ext cx="58250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dirty="0">
                <a:solidFill>
                  <a:srgbClr val="FF0000"/>
                </a:solidFill>
                <a:latin typeface="楷体" panose="02010609060101010101" pitchFamily="49" charset="-122"/>
                <a:ea typeface="楷体" panose="02010609060101010101" pitchFamily="49" charset="-122"/>
              </a:rPr>
              <a:t>跪</a:t>
            </a:r>
          </a:p>
        </p:txBody>
      </p:sp>
      <p:sp>
        <p:nvSpPr>
          <p:cNvPr id="30" name="TextBox 29">
            <a:extLst>
              <a:ext uri="{FF2B5EF4-FFF2-40B4-BE49-F238E27FC236}">
                <a16:creationId xmlns="" xmlns:a16="http://schemas.microsoft.com/office/drawing/2014/main" id="{D77FFDD2-753C-45FA-B939-B930971F6C5A}"/>
              </a:ext>
            </a:extLst>
          </p:cNvPr>
          <p:cNvSpPr txBox="1">
            <a:spLocks noChangeArrowheads="1"/>
          </p:cNvSpPr>
          <p:nvPr/>
        </p:nvSpPr>
        <p:spPr bwMode="auto">
          <a:xfrm>
            <a:off x="6314666" y="2922588"/>
            <a:ext cx="6191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FF0000"/>
                </a:solidFill>
                <a:latin typeface="楷体" panose="02010609060101010101" pitchFamily="49" charset="-122"/>
                <a:ea typeface="楷体" panose="02010609060101010101" pitchFamily="49" charset="-122"/>
              </a:rPr>
              <a:t>诡</a:t>
            </a:r>
            <a:endParaRPr lang="zh-CN" altLang="en-US" sz="3200" b="1">
              <a:latin typeface="楷体" panose="02010609060101010101" pitchFamily="49" charset="-122"/>
              <a:ea typeface="楷体" panose="02010609060101010101" pitchFamily="49" charset="-122"/>
            </a:endParaRPr>
          </a:p>
        </p:txBody>
      </p:sp>
      <p:sp>
        <p:nvSpPr>
          <p:cNvPr id="17427" name="TextBox 30">
            <a:extLst>
              <a:ext uri="{FF2B5EF4-FFF2-40B4-BE49-F238E27FC236}">
                <a16:creationId xmlns="" xmlns:a16="http://schemas.microsoft.com/office/drawing/2014/main" id="{08859E22-E8FC-40F2-94A0-EDAD7A1B76FD}"/>
              </a:ext>
            </a:extLst>
          </p:cNvPr>
          <p:cNvSpPr txBox="1">
            <a:spLocks noChangeArrowheads="1"/>
          </p:cNvSpPr>
          <p:nvPr/>
        </p:nvSpPr>
        <p:spPr bwMode="auto">
          <a:xfrm>
            <a:off x="5202238" y="2922588"/>
            <a:ext cx="28257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err="1">
                <a:latin typeface="汉语拼音" pitchFamily="34" charset="0"/>
                <a:ea typeface="黑体" panose="02010609060101010101" pitchFamily="49" charset="-122"/>
              </a:rPr>
              <a:t>guǐ</a:t>
            </a:r>
            <a:r>
              <a:rPr lang="zh-CN" altLang="en-US" sz="3200" b="1" dirty="0">
                <a:latin typeface="楷体" panose="02010609060101010101" pitchFamily="49" charset="-122"/>
                <a:ea typeface="楷体" panose="02010609060101010101" pitchFamily="49" charset="-122"/>
              </a:rPr>
              <a:t>（   ）计</a:t>
            </a:r>
          </a:p>
        </p:txBody>
      </p:sp>
      <p:grpSp>
        <p:nvGrpSpPr>
          <p:cNvPr id="17423" name="组合 55">
            <a:extLst>
              <a:ext uri="{FF2B5EF4-FFF2-40B4-BE49-F238E27FC236}">
                <a16:creationId xmlns="" xmlns:a16="http://schemas.microsoft.com/office/drawing/2014/main" id="{4B691441-D1B5-433D-8B58-37CC4E1E3CA6}"/>
              </a:ext>
            </a:extLst>
          </p:cNvPr>
          <p:cNvGrpSpPr>
            <a:grpSpLocks/>
          </p:cNvGrpSpPr>
          <p:nvPr/>
        </p:nvGrpSpPr>
        <p:grpSpPr bwMode="auto">
          <a:xfrm>
            <a:off x="-3175" y="-20638"/>
            <a:ext cx="2006600" cy="523876"/>
            <a:chOff x="70" y="-63"/>
            <a:chExt cx="3161" cy="824"/>
          </a:xfrm>
        </p:grpSpPr>
        <p:sp>
          <p:nvSpPr>
            <p:cNvPr id="17426" name="文本框 6">
              <a:extLst>
                <a:ext uri="{FF2B5EF4-FFF2-40B4-BE49-F238E27FC236}">
                  <a16:creationId xmlns="" xmlns:a16="http://schemas.microsoft.com/office/drawing/2014/main" id="{24A19D0B-3BCD-42CC-9F14-9D33045FC83B}"/>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预习检查</a:t>
              </a:r>
            </a:p>
          </p:txBody>
        </p:sp>
        <p:cxnSp>
          <p:nvCxnSpPr>
            <p:cNvPr id="28" name="直线连接符 9">
              <a:extLst>
                <a:ext uri="{FF2B5EF4-FFF2-40B4-BE49-F238E27FC236}">
                  <a16:creationId xmlns="" xmlns:a16="http://schemas.microsoft.com/office/drawing/2014/main" id="{A643F94C-0D7A-4FEB-BE5E-D4BB89E85808}"/>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9" name="菱形 28">
              <a:extLst>
                <a:ext uri="{FF2B5EF4-FFF2-40B4-BE49-F238E27FC236}">
                  <a16:creationId xmlns="" xmlns:a16="http://schemas.microsoft.com/office/drawing/2014/main" id="{DF557EA5-1EB3-469B-9B94-B0D90B4A88F6}"/>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31" name="左大括号 30">
            <a:extLst>
              <a:ext uri="{FF2B5EF4-FFF2-40B4-BE49-F238E27FC236}">
                <a16:creationId xmlns="" xmlns:a16="http://schemas.microsoft.com/office/drawing/2014/main" id="{45231ECD-4F30-43C3-905E-4F1911624976}"/>
              </a:ext>
            </a:extLst>
          </p:cNvPr>
          <p:cNvSpPr/>
          <p:nvPr/>
        </p:nvSpPr>
        <p:spPr>
          <a:xfrm>
            <a:off x="4972050" y="1984375"/>
            <a:ext cx="273050" cy="1368425"/>
          </a:xfrm>
          <a:prstGeom prst="leftBrace">
            <a:avLst>
              <a:gd name="adj1" fmla="val 31792"/>
              <a:gd name="adj2" fmla="val 50000"/>
            </a:avLst>
          </a:prstGeom>
          <a:noFill/>
          <a:ln w="15875" cap="flat" cmpd="sng" algn="ctr">
            <a:solidFill>
              <a:sysClr val="windowText" lastClr="000000"/>
            </a:solidFill>
            <a:prstDash val="solid"/>
          </a:ln>
          <a:effectLst/>
        </p:spPr>
        <p:txBody>
          <a:bodyPr anchor="ctr"/>
          <a:lstStyle/>
          <a:p>
            <a:pPr algn="ctr" fontAlgn="auto">
              <a:spcBef>
                <a:spcPts val="0"/>
              </a:spcBef>
              <a:spcAft>
                <a:spcPts val="0"/>
              </a:spcAft>
              <a:defRPr/>
            </a:pPr>
            <a:endParaRPr lang="zh-CN" altLang="en-US" sz="3200" kern="0">
              <a:solidFill>
                <a:prstClr val="black"/>
              </a:solidFill>
              <a:latin typeface="楷体" panose="02010609060101010101" pitchFamily="49" charset="-122"/>
              <a:ea typeface="楷体" panose="02010609060101010101" pitchFamily="49" charset="-122"/>
            </a:endParaRPr>
          </a:p>
        </p:txBody>
      </p:sp>
      <p:sp>
        <p:nvSpPr>
          <p:cNvPr id="32" name="矩形 31">
            <a:extLst>
              <a:ext uri="{FF2B5EF4-FFF2-40B4-BE49-F238E27FC236}">
                <a16:creationId xmlns="" xmlns:a16="http://schemas.microsoft.com/office/drawing/2014/main" id="{88EC0125-34DD-4D8A-A089-A793936D768F}"/>
              </a:ext>
            </a:extLst>
          </p:cNvPr>
          <p:cNvSpPr>
            <a:spLocks noChangeArrowheads="1"/>
          </p:cNvSpPr>
          <p:nvPr/>
        </p:nvSpPr>
        <p:spPr bwMode="auto">
          <a:xfrm>
            <a:off x="6326572" y="1558925"/>
            <a:ext cx="5953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dirty="0">
                <a:solidFill>
                  <a:srgbClr val="FF0000"/>
                </a:solidFill>
                <a:latin typeface="楷体" panose="02010609060101010101" pitchFamily="49" charset="-122"/>
                <a:ea typeface="楷体" panose="02010609060101010101" pitchFamily="49" charset="-122"/>
              </a:rPr>
              <a:t>桅</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randombar(horizontal)">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3328"/>
                                        </p:tgtEl>
                                        <p:attrNameLst>
                                          <p:attrName>style.visibility</p:attrName>
                                        </p:attrNameLst>
                                      </p:cBhvr>
                                      <p:to>
                                        <p:strVal val="visible"/>
                                      </p:to>
                                    </p:set>
                                    <p:animEffect transition="in" filter="randombar(horizontal)">
                                      <p:cBhvr>
                                        <p:cTn id="17" dur="500"/>
                                        <p:tgtEl>
                                          <p:spTgt spid="1332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randombar(horizontal)">
                                      <p:cBhvr>
                                        <p:cTn id="22" dur="500"/>
                                        <p:tgtEl>
                                          <p:spTgt spid="32"/>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randombar(horizontal)">
                                      <p:cBhvr>
                                        <p:cTn id="27" dur="500"/>
                                        <p:tgtEl>
                                          <p:spTgt spid="27"/>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randombar(horizontal)">
                                      <p:cBhvr>
                                        <p:cTn id="3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9" grpId="0"/>
      <p:bldP spid="13328" grpId="0"/>
      <p:bldP spid="27" grpId="0"/>
      <p:bldP spid="30" grpId="0"/>
      <p:bldP spid="3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组合 1">
            <a:extLst>
              <a:ext uri="{FF2B5EF4-FFF2-40B4-BE49-F238E27FC236}">
                <a16:creationId xmlns="" xmlns:a16="http://schemas.microsoft.com/office/drawing/2014/main" id="{D0C1CDFD-D718-46CC-BEBE-126640898CFA}"/>
              </a:ext>
            </a:extLst>
          </p:cNvPr>
          <p:cNvGrpSpPr>
            <a:grpSpLocks/>
          </p:cNvGrpSpPr>
          <p:nvPr/>
        </p:nvGrpSpPr>
        <p:grpSpPr bwMode="auto">
          <a:xfrm>
            <a:off x="3700463" y="342900"/>
            <a:ext cx="1743075" cy="644525"/>
            <a:chOff x="3406775" y="598488"/>
            <a:chExt cx="1743075" cy="643766"/>
          </a:xfrm>
        </p:grpSpPr>
        <p:sp>
          <p:nvSpPr>
            <p:cNvPr id="8" name="圆角矩形 7">
              <a:extLst>
                <a:ext uri="{FF2B5EF4-FFF2-40B4-BE49-F238E27FC236}">
                  <a16:creationId xmlns="" xmlns:a16="http://schemas.microsoft.com/office/drawing/2014/main" id="{02A0EC2C-5445-40EE-8D7D-17F89E74A1CC}"/>
                </a:ext>
              </a:extLst>
            </p:cNvPr>
            <p:cNvSpPr/>
            <p:nvPr/>
          </p:nvSpPr>
          <p:spPr>
            <a:xfrm rot="555800">
              <a:off x="4675187" y="715825"/>
              <a:ext cx="442913" cy="418606"/>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9" name="圆角矩形 8">
              <a:extLst>
                <a:ext uri="{FF2B5EF4-FFF2-40B4-BE49-F238E27FC236}">
                  <a16:creationId xmlns="" xmlns:a16="http://schemas.microsoft.com/office/drawing/2014/main" id="{9ABF0285-94F7-425A-9545-469D162D163A}"/>
                </a:ext>
              </a:extLst>
            </p:cNvPr>
            <p:cNvSpPr/>
            <p:nvPr/>
          </p:nvSpPr>
          <p:spPr>
            <a:xfrm rot="20470821">
              <a:off x="4270375" y="722167"/>
              <a:ext cx="442912" cy="420193"/>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0" name="圆角矩形 9">
              <a:extLst>
                <a:ext uri="{FF2B5EF4-FFF2-40B4-BE49-F238E27FC236}">
                  <a16:creationId xmlns="" xmlns:a16="http://schemas.microsoft.com/office/drawing/2014/main" id="{7D14C494-A868-45F1-A364-5ED52119210A}"/>
                </a:ext>
              </a:extLst>
            </p:cNvPr>
            <p:cNvSpPr/>
            <p:nvPr/>
          </p:nvSpPr>
          <p:spPr>
            <a:xfrm rot="319204">
              <a:off x="3851275" y="722167"/>
              <a:ext cx="441325" cy="420193"/>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1" name="圆角矩形 10">
              <a:extLst>
                <a:ext uri="{FF2B5EF4-FFF2-40B4-BE49-F238E27FC236}">
                  <a16:creationId xmlns="" xmlns:a16="http://schemas.microsoft.com/office/drawing/2014/main" id="{BE471AF8-A9D0-4136-97D6-4C3CFB26AB48}"/>
                </a:ext>
              </a:extLst>
            </p:cNvPr>
            <p:cNvSpPr/>
            <p:nvPr/>
          </p:nvSpPr>
          <p:spPr>
            <a:xfrm rot="21148334">
              <a:off x="3441700" y="730096"/>
              <a:ext cx="441325" cy="420192"/>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8455" name="矩形 1">
              <a:extLst>
                <a:ext uri="{FF2B5EF4-FFF2-40B4-BE49-F238E27FC236}">
                  <a16:creationId xmlns="" xmlns:a16="http://schemas.microsoft.com/office/drawing/2014/main" id="{33D22F6D-A643-447A-9B76-373F76A6D0DC}"/>
                </a:ext>
              </a:extLst>
            </p:cNvPr>
            <p:cNvSpPr>
              <a:spLocks noChangeArrowheads="1"/>
            </p:cNvSpPr>
            <p:nvPr/>
          </p:nvSpPr>
          <p:spPr bwMode="auto">
            <a:xfrm>
              <a:off x="3406775" y="598488"/>
              <a:ext cx="1743075" cy="64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词语解释</a:t>
              </a:r>
            </a:p>
          </p:txBody>
        </p:sp>
      </p:grpSp>
      <p:sp>
        <p:nvSpPr>
          <p:cNvPr id="18438" name="矩形 15">
            <a:extLst>
              <a:ext uri="{FF2B5EF4-FFF2-40B4-BE49-F238E27FC236}">
                <a16:creationId xmlns="" xmlns:a16="http://schemas.microsoft.com/office/drawing/2014/main" id="{45D70928-BA15-46E1-A9CA-A4B3220E52EF}"/>
              </a:ext>
            </a:extLst>
          </p:cNvPr>
          <p:cNvSpPr>
            <a:spLocks noChangeArrowheads="1"/>
          </p:cNvSpPr>
          <p:nvPr/>
        </p:nvSpPr>
        <p:spPr bwMode="auto">
          <a:xfrm>
            <a:off x="323850" y="771525"/>
            <a:ext cx="12620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dirty="0">
                <a:solidFill>
                  <a:srgbClr val="FF0000"/>
                </a:solidFill>
                <a:latin typeface="楷体" panose="02010609060101010101" pitchFamily="49" charset="-122"/>
                <a:ea typeface="楷体" panose="02010609060101010101" pitchFamily="49" charset="-122"/>
              </a:rPr>
              <a:t>娴熟</a:t>
            </a:r>
            <a:r>
              <a:rPr lang="zh-CN" altLang="en-US" sz="2800" b="1" dirty="0">
                <a:solidFill>
                  <a:srgbClr val="FF0000"/>
                </a:solidFill>
                <a:latin typeface="楷体" panose="02010609060101010101" pitchFamily="49" charset="-122"/>
                <a:ea typeface="楷体" panose="02010609060101010101" pitchFamily="49" charset="-122"/>
              </a:rPr>
              <a:t>：</a:t>
            </a:r>
            <a:endParaRPr lang="zh-CN" altLang="en-US" b="1" dirty="0"/>
          </a:p>
        </p:txBody>
      </p:sp>
      <p:sp>
        <p:nvSpPr>
          <p:cNvPr id="17" name="矩形 16">
            <a:extLst>
              <a:ext uri="{FF2B5EF4-FFF2-40B4-BE49-F238E27FC236}">
                <a16:creationId xmlns="" xmlns:a16="http://schemas.microsoft.com/office/drawing/2014/main" id="{E446BAA3-C15D-44B1-A594-DBE81C1B336D}"/>
              </a:ext>
            </a:extLst>
          </p:cNvPr>
          <p:cNvSpPr>
            <a:spLocks noChangeArrowheads="1"/>
          </p:cNvSpPr>
          <p:nvPr/>
        </p:nvSpPr>
        <p:spPr bwMode="auto">
          <a:xfrm>
            <a:off x="1403350" y="771525"/>
            <a:ext cx="12620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a:solidFill>
                  <a:srgbClr val="000000"/>
                </a:solidFill>
                <a:latin typeface="楷体" panose="02010609060101010101" pitchFamily="49" charset="-122"/>
                <a:ea typeface="楷体" panose="02010609060101010101" pitchFamily="49" charset="-122"/>
              </a:rPr>
              <a:t>熟练。</a:t>
            </a:r>
            <a:endParaRPr lang="zh-CN" altLang="en-US" b="1"/>
          </a:p>
        </p:txBody>
      </p:sp>
      <p:sp>
        <p:nvSpPr>
          <p:cNvPr id="18440" name="矩形 17">
            <a:extLst>
              <a:ext uri="{FF2B5EF4-FFF2-40B4-BE49-F238E27FC236}">
                <a16:creationId xmlns="" xmlns:a16="http://schemas.microsoft.com/office/drawing/2014/main" id="{E4A1B49E-D144-4CAE-9E09-E59E305C4263}"/>
              </a:ext>
            </a:extLst>
          </p:cNvPr>
          <p:cNvSpPr>
            <a:spLocks noChangeArrowheads="1"/>
          </p:cNvSpPr>
          <p:nvPr/>
        </p:nvSpPr>
        <p:spPr bwMode="auto">
          <a:xfrm>
            <a:off x="323850" y="1974850"/>
            <a:ext cx="126206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dirty="0">
                <a:solidFill>
                  <a:srgbClr val="FF0000"/>
                </a:solidFill>
                <a:latin typeface="楷体" panose="02010609060101010101" pitchFamily="49" charset="-122"/>
                <a:ea typeface="楷体" panose="02010609060101010101" pitchFamily="49" charset="-122"/>
              </a:rPr>
              <a:t>默契</a:t>
            </a:r>
            <a:r>
              <a:rPr lang="zh-CN" altLang="en-US" sz="2800" b="1" dirty="0">
                <a:solidFill>
                  <a:srgbClr val="FF0000"/>
                </a:solidFill>
                <a:latin typeface="楷体" panose="02010609060101010101" pitchFamily="49" charset="-122"/>
                <a:ea typeface="楷体" panose="02010609060101010101" pitchFamily="49" charset="-122"/>
              </a:rPr>
              <a:t>：</a:t>
            </a:r>
            <a:endParaRPr lang="zh-CN" altLang="en-US" sz="2800" b="1" dirty="0"/>
          </a:p>
        </p:txBody>
      </p:sp>
      <p:sp>
        <p:nvSpPr>
          <p:cNvPr id="19" name="矩形 18">
            <a:extLst>
              <a:ext uri="{FF2B5EF4-FFF2-40B4-BE49-F238E27FC236}">
                <a16:creationId xmlns="" xmlns:a16="http://schemas.microsoft.com/office/drawing/2014/main" id="{4BDA1301-DBE3-44B5-8203-DD9662ABBB0A}"/>
              </a:ext>
            </a:extLst>
          </p:cNvPr>
          <p:cNvSpPr>
            <a:spLocks noChangeArrowheads="1"/>
          </p:cNvSpPr>
          <p:nvPr/>
        </p:nvSpPr>
        <p:spPr bwMode="auto">
          <a:xfrm>
            <a:off x="1403350" y="1974850"/>
            <a:ext cx="75247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a:solidFill>
                  <a:srgbClr val="000000"/>
                </a:solidFill>
                <a:latin typeface="楷体" panose="02010609060101010101" pitchFamily="49" charset="-122"/>
                <a:ea typeface="楷体" panose="02010609060101010101" pitchFamily="49" charset="-122"/>
              </a:rPr>
              <a:t>双方的意思没有明白说出而彼此有一致的了解。</a:t>
            </a:r>
            <a:endParaRPr lang="zh-CN" altLang="en-US" b="1"/>
          </a:p>
        </p:txBody>
      </p:sp>
      <p:sp>
        <p:nvSpPr>
          <p:cNvPr id="18442" name="矩形 19">
            <a:extLst>
              <a:ext uri="{FF2B5EF4-FFF2-40B4-BE49-F238E27FC236}">
                <a16:creationId xmlns="" xmlns:a16="http://schemas.microsoft.com/office/drawing/2014/main" id="{8608D1A8-5F35-47C9-B08D-CF5678A9092E}"/>
              </a:ext>
            </a:extLst>
          </p:cNvPr>
          <p:cNvSpPr>
            <a:spLocks noChangeArrowheads="1"/>
          </p:cNvSpPr>
          <p:nvPr/>
        </p:nvSpPr>
        <p:spPr bwMode="auto">
          <a:xfrm>
            <a:off x="323850" y="1373188"/>
            <a:ext cx="126206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dirty="0">
                <a:solidFill>
                  <a:srgbClr val="FF0000"/>
                </a:solidFill>
                <a:latin typeface="楷体" panose="02010609060101010101" pitchFamily="49" charset="-122"/>
                <a:ea typeface="楷体" panose="02010609060101010101" pitchFamily="49" charset="-122"/>
              </a:rPr>
              <a:t>镌刻</a:t>
            </a:r>
            <a:r>
              <a:rPr lang="zh-CN" altLang="en-US" sz="2800" b="1" dirty="0">
                <a:solidFill>
                  <a:srgbClr val="FF0000"/>
                </a:solidFill>
                <a:latin typeface="楷体" panose="02010609060101010101" pitchFamily="49" charset="-122"/>
                <a:ea typeface="楷体" panose="02010609060101010101" pitchFamily="49" charset="-122"/>
              </a:rPr>
              <a:t>：</a:t>
            </a:r>
            <a:endParaRPr lang="zh-CN" altLang="en-US" sz="2800" b="1" dirty="0"/>
          </a:p>
        </p:txBody>
      </p:sp>
      <p:sp>
        <p:nvSpPr>
          <p:cNvPr id="21" name="矩形 20">
            <a:extLst>
              <a:ext uri="{FF2B5EF4-FFF2-40B4-BE49-F238E27FC236}">
                <a16:creationId xmlns="" xmlns:a16="http://schemas.microsoft.com/office/drawing/2014/main" id="{28AE8CB5-D005-49C6-92D8-F1C238F81F77}"/>
              </a:ext>
            </a:extLst>
          </p:cNvPr>
          <p:cNvSpPr>
            <a:spLocks noChangeArrowheads="1"/>
          </p:cNvSpPr>
          <p:nvPr/>
        </p:nvSpPr>
        <p:spPr bwMode="auto">
          <a:xfrm>
            <a:off x="1403350" y="1373188"/>
            <a:ext cx="126206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a:solidFill>
                  <a:srgbClr val="000000"/>
                </a:solidFill>
                <a:latin typeface="楷体" panose="02010609060101010101" pitchFamily="49" charset="-122"/>
                <a:ea typeface="楷体" panose="02010609060101010101" pitchFamily="49" charset="-122"/>
              </a:rPr>
              <a:t>雕刻。</a:t>
            </a:r>
            <a:endParaRPr lang="zh-CN" altLang="en-US" b="1"/>
          </a:p>
        </p:txBody>
      </p:sp>
      <p:sp>
        <p:nvSpPr>
          <p:cNvPr id="18444" name="矩形 21">
            <a:extLst>
              <a:ext uri="{FF2B5EF4-FFF2-40B4-BE49-F238E27FC236}">
                <a16:creationId xmlns="" xmlns:a16="http://schemas.microsoft.com/office/drawing/2014/main" id="{A2221B9E-280D-4892-8CA5-0FD961B0CC88}"/>
              </a:ext>
            </a:extLst>
          </p:cNvPr>
          <p:cNvSpPr>
            <a:spLocks noChangeArrowheads="1"/>
          </p:cNvSpPr>
          <p:nvPr/>
        </p:nvSpPr>
        <p:spPr bwMode="auto">
          <a:xfrm>
            <a:off x="323850" y="2576513"/>
            <a:ext cx="126206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dirty="0">
                <a:solidFill>
                  <a:srgbClr val="FF0000"/>
                </a:solidFill>
                <a:latin typeface="楷体" panose="02010609060101010101" pitchFamily="49" charset="-122"/>
                <a:ea typeface="楷体" panose="02010609060101010101" pitchFamily="49" charset="-122"/>
              </a:rPr>
              <a:t>澎湃</a:t>
            </a:r>
            <a:r>
              <a:rPr lang="zh-CN" altLang="en-US" sz="2800" b="1" dirty="0">
                <a:solidFill>
                  <a:srgbClr val="FF0000"/>
                </a:solidFill>
                <a:latin typeface="楷体" panose="02010609060101010101" pitchFamily="49" charset="-122"/>
                <a:ea typeface="楷体" panose="02010609060101010101" pitchFamily="49" charset="-122"/>
              </a:rPr>
              <a:t>：</a:t>
            </a:r>
            <a:endParaRPr lang="zh-CN" altLang="en-US" sz="2800" b="1" dirty="0"/>
          </a:p>
        </p:txBody>
      </p:sp>
      <p:sp>
        <p:nvSpPr>
          <p:cNvPr id="23" name="矩形 22">
            <a:extLst>
              <a:ext uri="{FF2B5EF4-FFF2-40B4-BE49-F238E27FC236}">
                <a16:creationId xmlns="" xmlns:a16="http://schemas.microsoft.com/office/drawing/2014/main" id="{E8098C65-30EF-4DF7-ABCE-2AAE0642EF33}"/>
              </a:ext>
            </a:extLst>
          </p:cNvPr>
          <p:cNvSpPr>
            <a:spLocks noChangeArrowheads="1"/>
          </p:cNvSpPr>
          <p:nvPr/>
        </p:nvSpPr>
        <p:spPr bwMode="auto">
          <a:xfrm>
            <a:off x="1403350" y="2574925"/>
            <a:ext cx="44640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a:solidFill>
                  <a:srgbClr val="000000"/>
                </a:solidFill>
                <a:latin typeface="楷体" panose="02010609060101010101" pitchFamily="49" charset="-122"/>
                <a:ea typeface="楷体" panose="02010609060101010101" pitchFamily="49" charset="-122"/>
              </a:rPr>
              <a:t>形容波浪互相撞击。</a:t>
            </a:r>
            <a:endParaRPr lang="zh-CN" altLang="en-US" b="1"/>
          </a:p>
        </p:txBody>
      </p:sp>
      <p:sp>
        <p:nvSpPr>
          <p:cNvPr id="18446" name="矩形 23">
            <a:extLst>
              <a:ext uri="{FF2B5EF4-FFF2-40B4-BE49-F238E27FC236}">
                <a16:creationId xmlns="" xmlns:a16="http://schemas.microsoft.com/office/drawing/2014/main" id="{D4AAFFFE-57C1-4CC3-9070-6552CAA6D98E}"/>
              </a:ext>
            </a:extLst>
          </p:cNvPr>
          <p:cNvSpPr>
            <a:spLocks noChangeArrowheads="1"/>
          </p:cNvSpPr>
          <p:nvPr/>
        </p:nvSpPr>
        <p:spPr bwMode="auto">
          <a:xfrm>
            <a:off x="323850" y="3176588"/>
            <a:ext cx="12620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dirty="0">
                <a:solidFill>
                  <a:srgbClr val="FF0000"/>
                </a:solidFill>
                <a:latin typeface="楷体" panose="02010609060101010101" pitchFamily="49" charset="-122"/>
                <a:ea typeface="楷体" panose="02010609060101010101" pitchFamily="49" charset="-122"/>
              </a:rPr>
              <a:t>浩瀚</a:t>
            </a:r>
            <a:r>
              <a:rPr lang="zh-CN" altLang="en-US" sz="2800" b="1" dirty="0">
                <a:solidFill>
                  <a:srgbClr val="FF0000"/>
                </a:solidFill>
                <a:latin typeface="楷体" panose="02010609060101010101" pitchFamily="49" charset="-122"/>
                <a:ea typeface="楷体" panose="02010609060101010101" pitchFamily="49" charset="-122"/>
              </a:rPr>
              <a:t>：</a:t>
            </a:r>
            <a:endParaRPr lang="zh-CN" altLang="en-US" sz="2800" b="1" dirty="0"/>
          </a:p>
        </p:txBody>
      </p:sp>
      <p:sp>
        <p:nvSpPr>
          <p:cNvPr id="18447" name="矩形 24">
            <a:extLst>
              <a:ext uri="{FF2B5EF4-FFF2-40B4-BE49-F238E27FC236}">
                <a16:creationId xmlns="" xmlns:a16="http://schemas.microsoft.com/office/drawing/2014/main" id="{C9569DF9-A268-461C-A67B-E9FF27126DFA}"/>
              </a:ext>
            </a:extLst>
          </p:cNvPr>
          <p:cNvSpPr>
            <a:spLocks noChangeArrowheads="1"/>
          </p:cNvSpPr>
          <p:nvPr/>
        </p:nvSpPr>
        <p:spPr bwMode="auto">
          <a:xfrm>
            <a:off x="323850" y="3830638"/>
            <a:ext cx="126206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dirty="0">
                <a:solidFill>
                  <a:srgbClr val="FF0000"/>
                </a:solidFill>
                <a:latin typeface="楷体" panose="02010609060101010101" pitchFamily="49" charset="-122"/>
                <a:ea typeface="楷体" panose="02010609060101010101" pitchFamily="49" charset="-122"/>
              </a:rPr>
              <a:t>咆哮</a:t>
            </a:r>
            <a:r>
              <a:rPr lang="zh-CN" altLang="en-US" sz="2800" b="1" dirty="0">
                <a:solidFill>
                  <a:srgbClr val="FF0000"/>
                </a:solidFill>
                <a:latin typeface="楷体" panose="02010609060101010101" pitchFamily="49" charset="-122"/>
                <a:ea typeface="楷体" panose="02010609060101010101" pitchFamily="49" charset="-122"/>
              </a:rPr>
              <a:t>：</a:t>
            </a:r>
            <a:endParaRPr lang="zh-CN" altLang="en-US" sz="2800" b="1" dirty="0"/>
          </a:p>
        </p:txBody>
      </p:sp>
      <p:sp>
        <p:nvSpPr>
          <p:cNvPr id="26" name="矩形 25">
            <a:extLst>
              <a:ext uri="{FF2B5EF4-FFF2-40B4-BE49-F238E27FC236}">
                <a16:creationId xmlns="" xmlns:a16="http://schemas.microsoft.com/office/drawing/2014/main" id="{DBA5D1B3-A45E-4175-8E8A-6493F6A13DE1}"/>
              </a:ext>
            </a:extLst>
          </p:cNvPr>
          <p:cNvSpPr>
            <a:spLocks noChangeArrowheads="1"/>
          </p:cNvSpPr>
          <p:nvPr/>
        </p:nvSpPr>
        <p:spPr bwMode="auto">
          <a:xfrm>
            <a:off x="1403350" y="3176588"/>
            <a:ext cx="54006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a:solidFill>
                  <a:srgbClr val="000000"/>
                </a:solidFill>
                <a:latin typeface="楷体" panose="02010609060101010101" pitchFamily="49" charset="-122"/>
                <a:ea typeface="楷体" panose="02010609060101010101" pitchFamily="49" charset="-122"/>
              </a:rPr>
              <a:t>水势盛大。形容广大或繁多。</a:t>
            </a:r>
            <a:endParaRPr lang="zh-CN" altLang="en-US" b="1"/>
          </a:p>
        </p:txBody>
      </p:sp>
      <p:sp>
        <p:nvSpPr>
          <p:cNvPr id="27" name="矩形 26">
            <a:extLst>
              <a:ext uri="{FF2B5EF4-FFF2-40B4-BE49-F238E27FC236}">
                <a16:creationId xmlns="" xmlns:a16="http://schemas.microsoft.com/office/drawing/2014/main" id="{16428030-D64F-43E8-B180-7F41D6B10C5B}"/>
              </a:ext>
            </a:extLst>
          </p:cNvPr>
          <p:cNvSpPr>
            <a:spLocks noChangeArrowheads="1"/>
          </p:cNvSpPr>
          <p:nvPr/>
        </p:nvSpPr>
        <p:spPr bwMode="auto">
          <a:xfrm>
            <a:off x="1403350" y="3830638"/>
            <a:ext cx="74168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solidFill>
                  <a:srgbClr val="000000"/>
                </a:solidFill>
                <a:latin typeface="楷体" panose="02010609060101010101" pitchFamily="49" charset="-122"/>
                <a:ea typeface="楷体" panose="02010609060101010101" pitchFamily="49" charset="-122"/>
              </a:rPr>
              <a:t>(</a:t>
            </a:r>
            <a:r>
              <a:rPr lang="zh-CN" altLang="zh-CN" sz="2800" b="1">
                <a:solidFill>
                  <a:srgbClr val="000000"/>
                </a:solidFill>
                <a:latin typeface="楷体" panose="02010609060101010101" pitchFamily="49" charset="-122"/>
                <a:ea typeface="楷体" panose="02010609060101010101" pitchFamily="49" charset="-122"/>
              </a:rPr>
              <a:t>猛兽</a:t>
            </a:r>
            <a:r>
              <a:rPr lang="en-US" altLang="zh-CN" sz="2800" b="1">
                <a:solidFill>
                  <a:srgbClr val="000000"/>
                </a:solidFill>
                <a:latin typeface="楷体" panose="02010609060101010101" pitchFamily="49" charset="-122"/>
                <a:ea typeface="楷体" panose="02010609060101010101" pitchFamily="49" charset="-122"/>
              </a:rPr>
              <a:t>)</a:t>
            </a:r>
            <a:r>
              <a:rPr lang="zh-CN" altLang="zh-CN" sz="2800" b="1">
                <a:solidFill>
                  <a:srgbClr val="000000"/>
                </a:solidFill>
                <a:latin typeface="楷体" panose="02010609060101010101" pitchFamily="49" charset="-122"/>
                <a:ea typeface="楷体" panose="02010609060101010101" pitchFamily="49" charset="-122"/>
              </a:rPr>
              <a:t>怒吼。形容水流奔腾轰鸣</a:t>
            </a:r>
            <a:r>
              <a:rPr lang="zh-CN" altLang="en-US" sz="2800" b="1">
                <a:solidFill>
                  <a:srgbClr val="000000"/>
                </a:solidFill>
                <a:latin typeface="楷体" panose="02010609060101010101" pitchFamily="49" charset="-122"/>
                <a:ea typeface="楷体" panose="02010609060101010101" pitchFamily="49" charset="-122"/>
              </a:rPr>
              <a:t>，</a:t>
            </a:r>
            <a:r>
              <a:rPr lang="zh-CN" altLang="zh-CN" sz="2800" b="1">
                <a:solidFill>
                  <a:srgbClr val="000000"/>
                </a:solidFill>
                <a:latin typeface="楷体" panose="02010609060101010101" pitchFamily="49" charset="-122"/>
                <a:ea typeface="楷体" panose="02010609060101010101" pitchFamily="49" charset="-122"/>
              </a:rPr>
              <a:t>也形容人暴怒喊叫。</a:t>
            </a:r>
            <a:endParaRPr lang="zh-CN" altLang="en-US" b="1"/>
          </a:p>
        </p:txBody>
      </p:sp>
      <p:grpSp>
        <p:nvGrpSpPr>
          <p:cNvPr id="2" name="组合 55">
            <a:extLst>
              <a:ext uri="{FF2B5EF4-FFF2-40B4-BE49-F238E27FC236}">
                <a16:creationId xmlns="" xmlns:a16="http://schemas.microsoft.com/office/drawing/2014/main" id="{8128FA96-6807-44CC-90FE-F9C4AEC594C6}"/>
              </a:ext>
            </a:extLst>
          </p:cNvPr>
          <p:cNvGrpSpPr>
            <a:grpSpLocks/>
          </p:cNvGrpSpPr>
          <p:nvPr/>
        </p:nvGrpSpPr>
        <p:grpSpPr bwMode="auto">
          <a:xfrm>
            <a:off x="-3175" y="-20638"/>
            <a:ext cx="2006600" cy="523876"/>
            <a:chOff x="70" y="-63"/>
            <a:chExt cx="3161" cy="824"/>
          </a:xfrm>
        </p:grpSpPr>
        <p:sp>
          <p:nvSpPr>
            <p:cNvPr id="18448" name="文本框 6">
              <a:extLst>
                <a:ext uri="{FF2B5EF4-FFF2-40B4-BE49-F238E27FC236}">
                  <a16:creationId xmlns="" xmlns:a16="http://schemas.microsoft.com/office/drawing/2014/main" id="{F1195681-77E4-45E5-AFA3-68748E2C2C56}"/>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预习检查</a:t>
              </a:r>
            </a:p>
          </p:txBody>
        </p:sp>
        <p:cxnSp>
          <p:nvCxnSpPr>
            <p:cNvPr id="28" name="直线连接符 9">
              <a:extLst>
                <a:ext uri="{FF2B5EF4-FFF2-40B4-BE49-F238E27FC236}">
                  <a16:creationId xmlns="" xmlns:a16="http://schemas.microsoft.com/office/drawing/2014/main" id="{13C35452-A561-4248-A257-E73CFD36761B}"/>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9" name="菱形 28">
              <a:extLst>
                <a:ext uri="{FF2B5EF4-FFF2-40B4-BE49-F238E27FC236}">
                  <a16:creationId xmlns="" xmlns:a16="http://schemas.microsoft.com/office/drawing/2014/main" id="{8B807E90-F778-4075-A60B-3233B113E598}"/>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randombar(horizontal)">
                                      <p:cBhvr>
                                        <p:cTn id="12" dur="500"/>
                                        <p:tgtEl>
                                          <p:spTgt spid="2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randombar(horizontal)">
                                      <p:cBhvr>
                                        <p:cTn id="17" dur="500"/>
                                        <p:tgtEl>
                                          <p:spTgt spid="1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randombar(horizontal)">
                                      <p:cBhvr>
                                        <p:cTn id="22" dur="500"/>
                                        <p:tgtEl>
                                          <p:spTgt spid="2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randombar(horizontal)">
                                      <p:cBhvr>
                                        <p:cTn id="27" dur="500"/>
                                        <p:tgtEl>
                                          <p:spTgt spid="2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randombar(horizontal)">
                                      <p:cBhvr>
                                        <p:cTn id="3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1" grpId="0"/>
      <p:bldP spid="23" grpId="0"/>
      <p:bldP spid="26" grpId="0"/>
      <p:bldP spid="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矩形 15">
            <a:extLst>
              <a:ext uri="{FF2B5EF4-FFF2-40B4-BE49-F238E27FC236}">
                <a16:creationId xmlns="" xmlns:a16="http://schemas.microsoft.com/office/drawing/2014/main" id="{FFBD1284-0008-43FE-8433-9F4F8BCC1588}"/>
              </a:ext>
            </a:extLst>
          </p:cNvPr>
          <p:cNvSpPr>
            <a:spLocks noChangeArrowheads="1"/>
          </p:cNvSpPr>
          <p:nvPr/>
        </p:nvSpPr>
        <p:spPr bwMode="auto">
          <a:xfrm>
            <a:off x="2124075" y="785813"/>
            <a:ext cx="712787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800" b="1">
                <a:latin typeface="楷体" panose="02010609060101010101" pitchFamily="49" charset="-122"/>
                <a:ea typeface="楷体" panose="02010609060101010101" pitchFamily="49" charset="-122"/>
              </a:rPr>
              <a:t>连最细微的地方也不马虎。形容办事认真。</a:t>
            </a:r>
            <a:endParaRPr lang="zh-CN" altLang="zh-CN" sz="2800" b="1">
              <a:solidFill>
                <a:srgbClr val="0000FF"/>
              </a:solidFill>
              <a:latin typeface="楷体" panose="02010609060101010101" pitchFamily="49" charset="-122"/>
              <a:ea typeface="楷体" panose="02010609060101010101" pitchFamily="49" charset="-122"/>
            </a:endParaRPr>
          </a:p>
        </p:txBody>
      </p:sp>
      <p:sp>
        <p:nvSpPr>
          <p:cNvPr id="10" name="矩形 9">
            <a:extLst>
              <a:ext uri="{FF2B5EF4-FFF2-40B4-BE49-F238E27FC236}">
                <a16:creationId xmlns="" xmlns:a16="http://schemas.microsoft.com/office/drawing/2014/main" id="{D99DB421-B6B7-4A8F-8341-EC9D6DFC86F3}"/>
              </a:ext>
            </a:extLst>
          </p:cNvPr>
          <p:cNvSpPr>
            <a:spLocks noChangeArrowheads="1"/>
          </p:cNvSpPr>
          <p:nvPr/>
        </p:nvSpPr>
        <p:spPr bwMode="auto">
          <a:xfrm>
            <a:off x="2124075" y="1460500"/>
            <a:ext cx="50403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a:latin typeface="楷体" panose="02010609060101010101" pitchFamily="49" charset="-122"/>
                <a:ea typeface="楷体" panose="02010609060101010101" pitchFamily="49" charset="-122"/>
              </a:rPr>
              <a:t>形容使人感受很深</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震动很大。</a:t>
            </a:r>
            <a:endParaRPr lang="zh-CN" altLang="en-US" sz="2800" b="1">
              <a:latin typeface="楷体" panose="02010609060101010101" pitchFamily="49" charset="-122"/>
              <a:ea typeface="楷体" panose="02010609060101010101" pitchFamily="49" charset="-122"/>
            </a:endParaRPr>
          </a:p>
        </p:txBody>
      </p:sp>
      <p:sp>
        <p:nvSpPr>
          <p:cNvPr id="11" name="矩形 10">
            <a:extLst>
              <a:ext uri="{FF2B5EF4-FFF2-40B4-BE49-F238E27FC236}">
                <a16:creationId xmlns="" xmlns:a16="http://schemas.microsoft.com/office/drawing/2014/main" id="{4C55BCA1-7C25-40D2-8EAE-2DFA2396AE1D}"/>
              </a:ext>
            </a:extLst>
          </p:cNvPr>
          <p:cNvSpPr>
            <a:spLocks noChangeArrowheads="1"/>
          </p:cNvSpPr>
          <p:nvPr/>
        </p:nvSpPr>
        <p:spPr bwMode="auto">
          <a:xfrm>
            <a:off x="2124075" y="2130425"/>
            <a:ext cx="554513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a:latin typeface="楷体" panose="02010609060101010101" pitchFamily="49" charset="-122"/>
                <a:ea typeface="楷体" panose="02010609060101010101" pitchFamily="49" charset="-122"/>
              </a:rPr>
              <a:t>耳朵都快震聋了。形容声音很大。</a:t>
            </a:r>
            <a:endParaRPr lang="zh-CN" altLang="en-US" sz="2800" b="1">
              <a:latin typeface="楷体" panose="02010609060101010101" pitchFamily="49" charset="-122"/>
              <a:ea typeface="楷体" panose="02010609060101010101" pitchFamily="49" charset="-122"/>
            </a:endParaRPr>
          </a:p>
        </p:txBody>
      </p:sp>
      <p:sp>
        <p:nvSpPr>
          <p:cNvPr id="18" name="矩形 17">
            <a:extLst>
              <a:ext uri="{FF2B5EF4-FFF2-40B4-BE49-F238E27FC236}">
                <a16:creationId xmlns="" xmlns:a16="http://schemas.microsoft.com/office/drawing/2014/main" id="{012562F9-BF95-44CA-8BD2-0AE988B327E2}"/>
              </a:ext>
            </a:extLst>
          </p:cNvPr>
          <p:cNvSpPr>
            <a:spLocks noChangeArrowheads="1"/>
          </p:cNvSpPr>
          <p:nvPr/>
        </p:nvSpPr>
        <p:spPr bwMode="auto">
          <a:xfrm>
            <a:off x="431800" y="790575"/>
            <a:ext cx="197961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dirty="0">
                <a:solidFill>
                  <a:srgbClr val="FF0000"/>
                </a:solidFill>
                <a:latin typeface="楷体" panose="02010609060101010101" pitchFamily="49" charset="-122"/>
                <a:ea typeface="楷体" panose="02010609060101010101" pitchFamily="49" charset="-122"/>
              </a:rPr>
              <a:t>一丝不苟</a:t>
            </a:r>
            <a:r>
              <a:rPr lang="zh-CN" altLang="en-US" sz="2800" b="1" dirty="0">
                <a:solidFill>
                  <a:srgbClr val="FF0000"/>
                </a:solidFill>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sp>
        <p:nvSpPr>
          <p:cNvPr id="21" name="矩形 20">
            <a:extLst>
              <a:ext uri="{FF2B5EF4-FFF2-40B4-BE49-F238E27FC236}">
                <a16:creationId xmlns="" xmlns:a16="http://schemas.microsoft.com/office/drawing/2014/main" id="{EC124510-55C6-42C0-94DB-6C0E0F516A14}"/>
              </a:ext>
            </a:extLst>
          </p:cNvPr>
          <p:cNvSpPr>
            <a:spLocks noChangeArrowheads="1"/>
          </p:cNvSpPr>
          <p:nvPr/>
        </p:nvSpPr>
        <p:spPr bwMode="auto">
          <a:xfrm>
            <a:off x="431800" y="1460500"/>
            <a:ext cx="19796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dirty="0">
                <a:solidFill>
                  <a:srgbClr val="FF0000"/>
                </a:solidFill>
                <a:latin typeface="楷体" panose="02010609060101010101" pitchFamily="49" charset="-122"/>
                <a:ea typeface="楷体" panose="02010609060101010101" pitchFamily="49" charset="-122"/>
              </a:rPr>
              <a:t>惊心动魄</a:t>
            </a:r>
            <a:r>
              <a:rPr lang="zh-CN" altLang="en-US" sz="2800" b="1" dirty="0">
                <a:solidFill>
                  <a:srgbClr val="FF0000"/>
                </a:solidFill>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sp>
        <p:nvSpPr>
          <p:cNvPr id="22" name="矩形 21">
            <a:extLst>
              <a:ext uri="{FF2B5EF4-FFF2-40B4-BE49-F238E27FC236}">
                <a16:creationId xmlns="" xmlns:a16="http://schemas.microsoft.com/office/drawing/2014/main" id="{0F0F9D83-0177-4CF7-8D8B-DA62FB51D38A}"/>
              </a:ext>
            </a:extLst>
          </p:cNvPr>
          <p:cNvSpPr>
            <a:spLocks noChangeArrowheads="1"/>
          </p:cNvSpPr>
          <p:nvPr/>
        </p:nvSpPr>
        <p:spPr bwMode="auto">
          <a:xfrm>
            <a:off x="431800" y="2130425"/>
            <a:ext cx="19796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a:solidFill>
                  <a:srgbClr val="FF0000"/>
                </a:solidFill>
                <a:latin typeface="楷体" panose="02010609060101010101" pitchFamily="49" charset="-122"/>
                <a:ea typeface="楷体" panose="02010609060101010101" pitchFamily="49" charset="-122"/>
              </a:rPr>
              <a:t>震耳欲聋</a:t>
            </a:r>
            <a:r>
              <a:rPr lang="zh-CN" altLang="en-US" sz="2800" b="1">
                <a:solidFill>
                  <a:srgbClr val="FF0000"/>
                </a:solidFill>
                <a:latin typeface="楷体" panose="02010609060101010101" pitchFamily="49" charset="-122"/>
                <a:ea typeface="楷体" panose="02010609060101010101" pitchFamily="49" charset="-122"/>
              </a:rPr>
              <a:t>：</a:t>
            </a:r>
            <a:endParaRPr lang="zh-CN" altLang="en-US" sz="2800" b="1">
              <a:latin typeface="楷体" panose="02010609060101010101" pitchFamily="49" charset="-122"/>
              <a:ea typeface="楷体" panose="02010609060101010101" pitchFamily="49" charset="-122"/>
            </a:endParaRPr>
          </a:p>
        </p:txBody>
      </p:sp>
      <p:grpSp>
        <p:nvGrpSpPr>
          <p:cNvPr id="19464" name="组合 55">
            <a:extLst>
              <a:ext uri="{FF2B5EF4-FFF2-40B4-BE49-F238E27FC236}">
                <a16:creationId xmlns="" xmlns:a16="http://schemas.microsoft.com/office/drawing/2014/main" id="{C9C22AA9-E752-4C1B-B70F-28BF4D71D48F}"/>
              </a:ext>
            </a:extLst>
          </p:cNvPr>
          <p:cNvGrpSpPr>
            <a:grpSpLocks/>
          </p:cNvGrpSpPr>
          <p:nvPr/>
        </p:nvGrpSpPr>
        <p:grpSpPr bwMode="auto">
          <a:xfrm>
            <a:off x="-3175" y="-20638"/>
            <a:ext cx="2006600" cy="523876"/>
            <a:chOff x="70" y="-63"/>
            <a:chExt cx="3161" cy="824"/>
          </a:xfrm>
        </p:grpSpPr>
        <p:sp>
          <p:nvSpPr>
            <p:cNvPr id="19469" name="文本框 6">
              <a:extLst>
                <a:ext uri="{FF2B5EF4-FFF2-40B4-BE49-F238E27FC236}">
                  <a16:creationId xmlns="" xmlns:a16="http://schemas.microsoft.com/office/drawing/2014/main" id="{C40A2287-80CB-4681-9A4C-3E7B45B85FDC}"/>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预习检查</a:t>
              </a:r>
            </a:p>
          </p:txBody>
        </p:sp>
        <p:cxnSp>
          <p:nvCxnSpPr>
            <p:cNvPr id="14" name="直线连接符 9">
              <a:extLst>
                <a:ext uri="{FF2B5EF4-FFF2-40B4-BE49-F238E27FC236}">
                  <a16:creationId xmlns="" xmlns:a16="http://schemas.microsoft.com/office/drawing/2014/main" id="{31AA4567-1F32-4609-B5DA-4721F1003EF7}"/>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a:extLst>
                <a:ext uri="{FF2B5EF4-FFF2-40B4-BE49-F238E27FC236}">
                  <a16:creationId xmlns="" xmlns:a16="http://schemas.microsoft.com/office/drawing/2014/main" id="{86DF1172-A2C4-48CE-AD97-875DD03A7CEC}"/>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6" name="矩形 2">
            <a:extLst>
              <a:ext uri="{FF2B5EF4-FFF2-40B4-BE49-F238E27FC236}">
                <a16:creationId xmlns="" xmlns:a16="http://schemas.microsoft.com/office/drawing/2014/main" id="{746581DE-F7AE-4DDD-9647-2503939CC0A0}"/>
              </a:ext>
            </a:extLst>
          </p:cNvPr>
          <p:cNvSpPr>
            <a:spLocks noChangeArrowheads="1"/>
          </p:cNvSpPr>
          <p:nvPr/>
        </p:nvSpPr>
        <p:spPr bwMode="auto">
          <a:xfrm>
            <a:off x="431800" y="2801938"/>
            <a:ext cx="197961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dirty="0">
                <a:solidFill>
                  <a:srgbClr val="FF0000"/>
                </a:solidFill>
                <a:latin typeface="楷体" panose="02010609060101010101" pitchFamily="49" charset="-122"/>
                <a:ea typeface="楷体" panose="02010609060101010101" pitchFamily="49" charset="-122"/>
              </a:rPr>
              <a:t>白手起家</a:t>
            </a:r>
            <a:r>
              <a:rPr lang="zh-CN" altLang="en-US" sz="2800" b="1" dirty="0">
                <a:solidFill>
                  <a:srgbClr val="FF0000"/>
                </a:solidFill>
                <a:latin typeface="楷体" panose="02010609060101010101" pitchFamily="49" charset="-122"/>
                <a:ea typeface="楷体" panose="02010609060101010101" pitchFamily="49" charset="-122"/>
              </a:rPr>
              <a:t>：</a:t>
            </a:r>
          </a:p>
        </p:txBody>
      </p:sp>
      <p:sp>
        <p:nvSpPr>
          <p:cNvPr id="17" name="矩形 16">
            <a:extLst>
              <a:ext uri="{FF2B5EF4-FFF2-40B4-BE49-F238E27FC236}">
                <a16:creationId xmlns="" xmlns:a16="http://schemas.microsoft.com/office/drawing/2014/main" id="{DC37D2B6-21A1-4A8A-8760-F4017D9B6888}"/>
              </a:ext>
            </a:extLst>
          </p:cNvPr>
          <p:cNvSpPr>
            <a:spLocks noChangeArrowheads="1"/>
          </p:cNvSpPr>
          <p:nvPr/>
        </p:nvSpPr>
        <p:spPr bwMode="auto">
          <a:xfrm>
            <a:off x="2124075" y="2801938"/>
            <a:ext cx="6710363"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a:solidFill>
                  <a:srgbClr val="000000"/>
                </a:solidFill>
                <a:latin typeface="楷体" panose="02010609060101010101" pitchFamily="49" charset="-122"/>
                <a:ea typeface="楷体" panose="02010609060101010101" pitchFamily="49" charset="-122"/>
              </a:rPr>
              <a:t>比喻原来没有基础或条件很差而创立起一番事业。</a:t>
            </a:r>
            <a:endParaRPr lang="zh-CN" altLang="en-US" sz="2800" b="1">
              <a:latin typeface="楷体" panose="02010609060101010101" pitchFamily="49" charset="-122"/>
              <a:ea typeface="楷体" panose="02010609060101010101" pitchFamily="49" charset="-122"/>
            </a:endParaRPr>
          </a:p>
        </p:txBody>
      </p:sp>
      <p:sp>
        <p:nvSpPr>
          <p:cNvPr id="19" name="矩形 4">
            <a:extLst>
              <a:ext uri="{FF2B5EF4-FFF2-40B4-BE49-F238E27FC236}">
                <a16:creationId xmlns="" xmlns:a16="http://schemas.microsoft.com/office/drawing/2014/main" id="{E08C49C8-13A6-45E2-825A-542296676A4A}"/>
              </a:ext>
            </a:extLst>
          </p:cNvPr>
          <p:cNvSpPr>
            <a:spLocks noChangeArrowheads="1"/>
          </p:cNvSpPr>
          <p:nvPr/>
        </p:nvSpPr>
        <p:spPr bwMode="auto">
          <a:xfrm>
            <a:off x="431800" y="3862388"/>
            <a:ext cx="19796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a:solidFill>
                  <a:srgbClr val="FF0000"/>
                </a:solidFill>
                <a:latin typeface="楷体" panose="02010609060101010101" pitchFamily="49" charset="-122"/>
                <a:ea typeface="楷体" panose="02010609060101010101" pitchFamily="49" charset="-122"/>
              </a:rPr>
              <a:t>殚精竭虑</a:t>
            </a:r>
            <a:r>
              <a:rPr lang="zh-CN" altLang="en-US" sz="2800" b="1">
                <a:solidFill>
                  <a:srgbClr val="FF0000"/>
                </a:solidFill>
                <a:latin typeface="楷体" panose="02010609060101010101" pitchFamily="49" charset="-122"/>
                <a:ea typeface="楷体" panose="02010609060101010101" pitchFamily="49" charset="-122"/>
              </a:rPr>
              <a:t>：</a:t>
            </a:r>
          </a:p>
        </p:txBody>
      </p:sp>
      <p:sp>
        <p:nvSpPr>
          <p:cNvPr id="20" name="矩形 19">
            <a:extLst>
              <a:ext uri="{FF2B5EF4-FFF2-40B4-BE49-F238E27FC236}">
                <a16:creationId xmlns="" xmlns:a16="http://schemas.microsoft.com/office/drawing/2014/main" id="{C4C253D2-3CEE-492C-BAB4-23D2301CA0DC}"/>
              </a:ext>
            </a:extLst>
          </p:cNvPr>
          <p:cNvSpPr>
            <a:spLocks noChangeArrowheads="1"/>
          </p:cNvSpPr>
          <p:nvPr/>
        </p:nvSpPr>
        <p:spPr bwMode="auto">
          <a:xfrm>
            <a:off x="2124075" y="3862388"/>
            <a:ext cx="37750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a:solidFill>
                  <a:srgbClr val="000000"/>
                </a:solidFill>
                <a:latin typeface="楷体" panose="02010609060101010101" pitchFamily="49" charset="-122"/>
                <a:ea typeface="楷体" panose="02010609060101010101" pitchFamily="49" charset="-122"/>
              </a:rPr>
              <a:t>用尽精力</a:t>
            </a:r>
            <a:r>
              <a:rPr lang="zh-CN" altLang="en-US" sz="2800" b="1">
                <a:solidFill>
                  <a:srgbClr val="000000"/>
                </a:solidFill>
                <a:latin typeface="楷体" panose="02010609060101010101" pitchFamily="49" charset="-122"/>
                <a:ea typeface="楷体" panose="02010609060101010101" pitchFamily="49" charset="-122"/>
              </a:rPr>
              <a:t>，</a:t>
            </a:r>
            <a:r>
              <a:rPr lang="zh-CN" altLang="zh-CN" sz="2800" b="1">
                <a:solidFill>
                  <a:srgbClr val="000000"/>
                </a:solidFill>
                <a:latin typeface="楷体" panose="02010609060101010101" pitchFamily="49" charset="-122"/>
                <a:ea typeface="楷体" panose="02010609060101010101" pitchFamily="49" charset="-122"/>
              </a:rPr>
              <a:t>费尽心思。</a:t>
            </a:r>
            <a:endParaRPr lang="zh-CN" altLang="en-US" sz="2800" b="1">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3555"/>
                                        </p:tgtEl>
                                        <p:attrNameLst>
                                          <p:attrName>style.visibility</p:attrName>
                                        </p:attrNameLst>
                                      </p:cBhvr>
                                      <p:to>
                                        <p:strVal val="visible"/>
                                      </p:to>
                                    </p:set>
                                    <p:animEffect transition="in" filter="randombar(horizontal)">
                                      <p:cBhvr>
                                        <p:cTn id="7" dur="500"/>
                                        <p:tgtEl>
                                          <p:spTgt spid="2355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randombar(horizontal)">
                                      <p:cBhvr>
                                        <p:cTn id="22" dur="500"/>
                                        <p:tgtEl>
                                          <p:spTgt spid="1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randombar(horizontal)">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p:bldP spid="10" grpId="0"/>
      <p:bldP spid="11" grpId="0"/>
      <p:bldP spid="17"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矩形 1">
            <a:extLst>
              <a:ext uri="{FF2B5EF4-FFF2-40B4-BE49-F238E27FC236}">
                <a16:creationId xmlns="" xmlns:a16="http://schemas.microsoft.com/office/drawing/2014/main" id="{49B3D74C-2CF4-4CD0-9229-8AEB36271296}"/>
              </a:ext>
            </a:extLst>
          </p:cNvPr>
          <p:cNvSpPr>
            <a:spLocks noChangeArrowheads="1"/>
          </p:cNvSpPr>
          <p:nvPr/>
        </p:nvSpPr>
        <p:spPr bwMode="auto">
          <a:xfrm>
            <a:off x="338138" y="700088"/>
            <a:ext cx="8469312"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latin typeface="宋体" panose="02010600030101010101" pitchFamily="2" charset="-122"/>
              </a:rPr>
              <a:t>    默读课文，说说课文是按照什么顺序进行叙述的，并找出我国航母舰载战斗机首架次成功着舰的几个主要环节。</a:t>
            </a:r>
            <a:endParaRPr lang="zh-CN" altLang="en-US" b="1" dirty="0">
              <a:latin typeface="宋体" panose="02010600030101010101" pitchFamily="2" charset="-122"/>
            </a:endParaRPr>
          </a:p>
        </p:txBody>
      </p:sp>
      <p:sp>
        <p:nvSpPr>
          <p:cNvPr id="21510" name="矩形 4">
            <a:extLst>
              <a:ext uri="{FF2B5EF4-FFF2-40B4-BE49-F238E27FC236}">
                <a16:creationId xmlns="" xmlns:a16="http://schemas.microsoft.com/office/drawing/2014/main" id="{06D0C6EE-BFA8-48C0-B998-3CC2F51C8C80}"/>
              </a:ext>
            </a:extLst>
          </p:cNvPr>
          <p:cNvSpPr>
            <a:spLocks noChangeArrowheads="1"/>
          </p:cNvSpPr>
          <p:nvPr/>
        </p:nvSpPr>
        <p:spPr bwMode="auto">
          <a:xfrm>
            <a:off x="1812925" y="2066925"/>
            <a:ext cx="55181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dirty="0">
                <a:latin typeface="楷体" panose="02010609060101010101" pitchFamily="49" charset="-122"/>
                <a:ea typeface="楷体" panose="02010609060101010101" pitchFamily="49" charset="-122"/>
              </a:rPr>
              <a:t>课文</a:t>
            </a:r>
            <a:r>
              <a:rPr lang="zh-CN" altLang="en-US" sz="2800" b="1" dirty="0">
                <a:latin typeface="楷体" panose="02010609060101010101" pitchFamily="49" charset="-122"/>
                <a:ea typeface="楷体" panose="02010609060101010101" pitchFamily="49" charset="-122"/>
              </a:rPr>
              <a:t>是</a:t>
            </a:r>
            <a:r>
              <a:rPr lang="zh-CN" altLang="zh-CN" sz="2800" b="1" dirty="0">
                <a:latin typeface="楷体" panose="02010609060101010101" pitchFamily="49" charset="-122"/>
                <a:ea typeface="楷体" panose="02010609060101010101" pitchFamily="49" charset="-122"/>
              </a:rPr>
              <a:t>按照</a:t>
            </a:r>
            <a:r>
              <a:rPr lang="zh-CN" altLang="zh-CN" sz="2800" b="1" dirty="0">
                <a:solidFill>
                  <a:srgbClr val="FF0000"/>
                </a:solidFill>
                <a:latin typeface="楷体" panose="02010609060101010101" pitchFamily="49" charset="-122"/>
                <a:ea typeface="楷体" panose="02010609060101010101" pitchFamily="49" charset="-122"/>
              </a:rPr>
              <a:t>时间</a:t>
            </a:r>
            <a:r>
              <a:rPr lang="zh-CN" altLang="zh-CN" sz="2800" b="1" dirty="0">
                <a:latin typeface="楷体" panose="02010609060101010101" pitchFamily="49" charset="-122"/>
                <a:ea typeface="楷体" panose="02010609060101010101" pitchFamily="49" charset="-122"/>
              </a:rPr>
              <a:t>顺序</a:t>
            </a:r>
            <a:r>
              <a:rPr lang="zh-CN" altLang="en-US" sz="2800" b="1" dirty="0">
                <a:latin typeface="楷体" panose="02010609060101010101" pitchFamily="49" charset="-122"/>
                <a:ea typeface="楷体" panose="02010609060101010101" pitchFamily="49" charset="-122"/>
              </a:rPr>
              <a:t>进行叙述的。</a:t>
            </a:r>
          </a:p>
        </p:txBody>
      </p:sp>
      <p:sp>
        <p:nvSpPr>
          <p:cNvPr id="21511" name="矩形 6">
            <a:extLst>
              <a:ext uri="{FF2B5EF4-FFF2-40B4-BE49-F238E27FC236}">
                <a16:creationId xmlns="" xmlns:a16="http://schemas.microsoft.com/office/drawing/2014/main" id="{1228EB52-E976-4D4E-B306-7CC694AC5313}"/>
              </a:ext>
            </a:extLst>
          </p:cNvPr>
          <p:cNvSpPr>
            <a:spLocks noChangeArrowheads="1"/>
          </p:cNvSpPr>
          <p:nvPr/>
        </p:nvSpPr>
        <p:spPr bwMode="auto">
          <a:xfrm>
            <a:off x="419100" y="3041650"/>
            <a:ext cx="1641475"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2600" b="1">
                <a:solidFill>
                  <a:srgbClr val="FF0000"/>
                </a:solidFill>
                <a:latin typeface="楷体" panose="02010609060101010101" pitchFamily="49" charset="-122"/>
                <a:ea typeface="楷体" panose="02010609060101010101" pitchFamily="49" charset="-122"/>
              </a:rPr>
              <a:t>着舰前检查准备</a:t>
            </a:r>
            <a:endParaRPr lang="zh-CN" altLang="en-US" sz="2600" b="1">
              <a:solidFill>
                <a:srgbClr val="FF0000"/>
              </a:solidFill>
              <a:latin typeface="楷体" panose="02010609060101010101" pitchFamily="49" charset="-122"/>
              <a:ea typeface="楷体" panose="02010609060101010101" pitchFamily="49" charset="-122"/>
            </a:endParaRPr>
          </a:p>
        </p:txBody>
      </p:sp>
      <p:sp>
        <p:nvSpPr>
          <p:cNvPr id="21512" name="矩形 7">
            <a:extLst>
              <a:ext uri="{FF2B5EF4-FFF2-40B4-BE49-F238E27FC236}">
                <a16:creationId xmlns="" xmlns:a16="http://schemas.microsoft.com/office/drawing/2014/main" id="{46BB2ECD-AFF4-4064-AC57-E7794954B052}"/>
              </a:ext>
            </a:extLst>
          </p:cNvPr>
          <p:cNvSpPr>
            <a:spLocks noChangeArrowheads="1"/>
          </p:cNvSpPr>
          <p:nvPr/>
        </p:nvSpPr>
        <p:spPr bwMode="auto">
          <a:xfrm>
            <a:off x="2386013" y="3041650"/>
            <a:ext cx="2447925"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2600" b="1">
                <a:solidFill>
                  <a:srgbClr val="FF0000"/>
                </a:solidFill>
                <a:latin typeface="楷体" panose="02010609060101010101" pitchFamily="49" charset="-122"/>
                <a:ea typeface="楷体" panose="02010609060101010101" pitchFamily="49" charset="-122"/>
              </a:rPr>
              <a:t>指挥调整战机的着舰姿态</a:t>
            </a:r>
            <a:endParaRPr lang="zh-CN" altLang="en-US" sz="2600">
              <a:solidFill>
                <a:srgbClr val="FF0000"/>
              </a:solidFill>
            </a:endParaRPr>
          </a:p>
        </p:txBody>
      </p:sp>
      <p:sp>
        <p:nvSpPr>
          <p:cNvPr id="21513" name="矩形 8">
            <a:extLst>
              <a:ext uri="{FF2B5EF4-FFF2-40B4-BE49-F238E27FC236}">
                <a16:creationId xmlns="" xmlns:a16="http://schemas.microsoft.com/office/drawing/2014/main" id="{F94A8C23-484D-4524-943F-FE73069E9F3A}"/>
              </a:ext>
            </a:extLst>
          </p:cNvPr>
          <p:cNvSpPr>
            <a:spLocks noChangeArrowheads="1"/>
          </p:cNvSpPr>
          <p:nvPr/>
        </p:nvSpPr>
        <p:spPr bwMode="auto">
          <a:xfrm>
            <a:off x="5326063" y="3186113"/>
            <a:ext cx="15240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600" b="1">
                <a:solidFill>
                  <a:srgbClr val="FF0000"/>
                </a:solidFill>
                <a:latin typeface="楷体" panose="02010609060101010101" pitchFamily="49" charset="-122"/>
                <a:ea typeface="楷体" panose="02010609060101010101" pitchFamily="49" charset="-122"/>
              </a:rPr>
              <a:t>成功着舰</a:t>
            </a:r>
            <a:endParaRPr lang="zh-CN" altLang="en-US" sz="2600">
              <a:solidFill>
                <a:srgbClr val="FF0000"/>
              </a:solidFill>
            </a:endParaRPr>
          </a:p>
        </p:txBody>
      </p:sp>
      <p:sp>
        <p:nvSpPr>
          <p:cNvPr id="21514" name="矩形 9">
            <a:extLst>
              <a:ext uri="{FF2B5EF4-FFF2-40B4-BE49-F238E27FC236}">
                <a16:creationId xmlns="" xmlns:a16="http://schemas.microsoft.com/office/drawing/2014/main" id="{973D1C63-F745-493E-AA69-F254FFF3E5C2}"/>
              </a:ext>
            </a:extLst>
          </p:cNvPr>
          <p:cNvSpPr>
            <a:spLocks noChangeArrowheads="1"/>
          </p:cNvSpPr>
          <p:nvPr/>
        </p:nvSpPr>
        <p:spPr bwMode="auto">
          <a:xfrm>
            <a:off x="7391400" y="3225800"/>
            <a:ext cx="15240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600" b="1">
                <a:solidFill>
                  <a:srgbClr val="FF0000"/>
                </a:solidFill>
                <a:latin typeface="楷体" panose="02010609060101010101" pitchFamily="49" charset="-122"/>
                <a:ea typeface="楷体" panose="02010609060101010101" pitchFamily="49" charset="-122"/>
              </a:rPr>
              <a:t>欢呼庆祝</a:t>
            </a:r>
            <a:endParaRPr lang="zh-CN" altLang="en-US" sz="2600">
              <a:solidFill>
                <a:srgbClr val="FF0000"/>
              </a:solidFill>
            </a:endParaRPr>
          </a:p>
        </p:txBody>
      </p:sp>
      <p:sp>
        <p:nvSpPr>
          <p:cNvPr id="11" name="右箭头 10">
            <a:extLst>
              <a:ext uri="{FF2B5EF4-FFF2-40B4-BE49-F238E27FC236}">
                <a16:creationId xmlns="" xmlns:a16="http://schemas.microsoft.com/office/drawing/2014/main" id="{121CB017-B65A-4143-B38F-842DBD5DE643}"/>
              </a:ext>
            </a:extLst>
          </p:cNvPr>
          <p:cNvSpPr/>
          <p:nvPr/>
        </p:nvSpPr>
        <p:spPr>
          <a:xfrm>
            <a:off x="2065338" y="3300413"/>
            <a:ext cx="504825" cy="330200"/>
          </a:xfrm>
          <a:prstGeom prst="rightArrow">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右箭头 15">
            <a:extLst>
              <a:ext uri="{FF2B5EF4-FFF2-40B4-BE49-F238E27FC236}">
                <a16:creationId xmlns="" xmlns:a16="http://schemas.microsoft.com/office/drawing/2014/main" id="{FD98CE25-33A4-4092-AE06-B51323DF3066}"/>
              </a:ext>
            </a:extLst>
          </p:cNvPr>
          <p:cNvSpPr/>
          <p:nvPr/>
        </p:nvSpPr>
        <p:spPr>
          <a:xfrm>
            <a:off x="4833938" y="3300413"/>
            <a:ext cx="504825" cy="330200"/>
          </a:xfrm>
          <a:prstGeom prst="rightArrow">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右箭头 16">
            <a:extLst>
              <a:ext uri="{FF2B5EF4-FFF2-40B4-BE49-F238E27FC236}">
                <a16:creationId xmlns="" xmlns:a16="http://schemas.microsoft.com/office/drawing/2014/main" id="{51FA4F2B-2485-4595-B09A-17511EFA5319}"/>
              </a:ext>
            </a:extLst>
          </p:cNvPr>
          <p:cNvSpPr/>
          <p:nvPr/>
        </p:nvSpPr>
        <p:spPr>
          <a:xfrm>
            <a:off x="6884988" y="3300413"/>
            <a:ext cx="503237" cy="330200"/>
          </a:xfrm>
          <a:prstGeom prst="rightArrow">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0491" name="组合 8">
            <a:extLst>
              <a:ext uri="{FF2B5EF4-FFF2-40B4-BE49-F238E27FC236}">
                <a16:creationId xmlns="" xmlns:a16="http://schemas.microsoft.com/office/drawing/2014/main" id="{2F75D096-69AE-4D87-A5C0-82C98C6F29FA}"/>
              </a:ext>
            </a:extLst>
          </p:cNvPr>
          <p:cNvGrpSpPr>
            <a:grpSpLocks/>
          </p:cNvGrpSpPr>
          <p:nvPr/>
        </p:nvGrpSpPr>
        <p:grpSpPr bwMode="auto">
          <a:xfrm>
            <a:off x="0" y="-20638"/>
            <a:ext cx="2006600" cy="523876"/>
            <a:chOff x="70" y="-63"/>
            <a:chExt cx="3161" cy="824"/>
          </a:xfrm>
        </p:grpSpPr>
        <p:sp>
          <p:nvSpPr>
            <p:cNvPr id="20492" name="文本框 6">
              <a:extLst>
                <a:ext uri="{FF2B5EF4-FFF2-40B4-BE49-F238E27FC236}">
                  <a16:creationId xmlns="" xmlns:a16="http://schemas.microsoft.com/office/drawing/2014/main" id="{2F2D454A-FBE0-4AB2-B7D3-D02E4B76A90F}"/>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整体感知</a:t>
              </a:r>
            </a:p>
          </p:txBody>
        </p:sp>
        <p:cxnSp>
          <p:nvCxnSpPr>
            <p:cNvPr id="18" name="直线连接符 9">
              <a:extLst>
                <a:ext uri="{FF2B5EF4-FFF2-40B4-BE49-F238E27FC236}">
                  <a16:creationId xmlns="" xmlns:a16="http://schemas.microsoft.com/office/drawing/2014/main" id="{096911A5-54B4-43FC-A48C-405EC765DDD1}"/>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9" name="菱形 18">
              <a:extLst>
                <a:ext uri="{FF2B5EF4-FFF2-40B4-BE49-F238E27FC236}">
                  <a16:creationId xmlns="" xmlns:a16="http://schemas.microsoft.com/office/drawing/2014/main" id="{1F3758DB-65E0-4EF6-A84C-93E4951DC90C}"/>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itchFamily="49" charset="-122"/>
                <a:ea typeface="黑体" pitchFamily="49"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1510"/>
                                        </p:tgtEl>
                                        <p:attrNameLst>
                                          <p:attrName>style.visibility</p:attrName>
                                        </p:attrNameLst>
                                      </p:cBhvr>
                                      <p:to>
                                        <p:strVal val="visible"/>
                                      </p:to>
                                    </p:set>
                                    <p:animEffect transition="in" filter="randombar(horizontal)">
                                      <p:cBhvr>
                                        <p:cTn id="7" dur="500"/>
                                        <p:tgtEl>
                                          <p:spTgt spid="215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1511"/>
                                        </p:tgtEl>
                                        <p:attrNameLst>
                                          <p:attrName>style.visibility</p:attrName>
                                        </p:attrNameLst>
                                      </p:cBhvr>
                                      <p:to>
                                        <p:strVal val="visible"/>
                                      </p:to>
                                    </p:set>
                                    <p:animEffect transition="in" filter="randombar(horizontal)">
                                      <p:cBhvr>
                                        <p:cTn id="12" dur="500"/>
                                        <p:tgtEl>
                                          <p:spTgt spid="2151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21512"/>
                                        </p:tgtEl>
                                        <p:attrNameLst>
                                          <p:attrName>style.visibility</p:attrName>
                                        </p:attrNameLst>
                                      </p:cBhvr>
                                      <p:to>
                                        <p:strVal val="visible"/>
                                      </p:to>
                                    </p:set>
                                    <p:animEffect transition="in" filter="randombar(horizontal)">
                                      <p:cBhvr>
                                        <p:cTn id="22" dur="500"/>
                                        <p:tgtEl>
                                          <p:spTgt spid="2151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randombar(horizontal)">
                                      <p:cBhvr>
                                        <p:cTn id="27" dur="500"/>
                                        <p:tgtEl>
                                          <p:spTgt spid="1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21513"/>
                                        </p:tgtEl>
                                        <p:attrNameLst>
                                          <p:attrName>style.visibility</p:attrName>
                                        </p:attrNameLst>
                                      </p:cBhvr>
                                      <p:to>
                                        <p:strVal val="visible"/>
                                      </p:to>
                                    </p:set>
                                    <p:animEffect transition="in" filter="randombar(horizontal)">
                                      <p:cBhvr>
                                        <p:cTn id="32" dur="500"/>
                                        <p:tgtEl>
                                          <p:spTgt spid="2151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randombar(horizontal)">
                                      <p:cBhvr>
                                        <p:cTn id="37" dur="500"/>
                                        <p:tgtEl>
                                          <p:spTgt spid="1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21514"/>
                                        </p:tgtEl>
                                        <p:attrNameLst>
                                          <p:attrName>style.visibility</p:attrName>
                                        </p:attrNameLst>
                                      </p:cBhvr>
                                      <p:to>
                                        <p:strVal val="visible"/>
                                      </p:to>
                                    </p:set>
                                    <p:animEffect transition="in" filter="randombar(horizontal)">
                                      <p:cBhvr>
                                        <p:cTn id="42" dur="500"/>
                                        <p:tgtEl>
                                          <p:spTgt spid="215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0" grpId="0"/>
      <p:bldP spid="21511" grpId="0"/>
      <p:bldP spid="21512" grpId="0"/>
      <p:bldP spid="21513" grpId="0"/>
      <p:bldP spid="21514" grpId="0"/>
      <p:bldP spid="11" grpId="0" animBg="1"/>
      <p:bldP spid="16" grpId="0" animBg="1"/>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1C9D1D8B-F9F5-4E0F-89AD-63F9F2D7E88B}"/>
              </a:ext>
            </a:extLst>
          </p:cNvPr>
          <p:cNvGrpSpPr>
            <a:grpSpLocks/>
          </p:cNvGrpSpPr>
          <p:nvPr/>
        </p:nvGrpSpPr>
        <p:grpSpPr bwMode="auto">
          <a:xfrm>
            <a:off x="803275" y="1054100"/>
            <a:ext cx="7537450" cy="2525713"/>
            <a:chOff x="1187450" y="1054100"/>
            <a:chExt cx="7537450" cy="2525762"/>
          </a:xfrm>
        </p:grpSpPr>
        <p:pic>
          <p:nvPicPr>
            <p:cNvPr id="21511" name="圆角矩形 13">
              <a:extLst>
                <a:ext uri="{FF2B5EF4-FFF2-40B4-BE49-F238E27FC236}">
                  <a16:creationId xmlns="" xmlns:a16="http://schemas.microsoft.com/office/drawing/2014/main" id="{032494D6-2B4E-480A-A015-0AECFE6C5608}"/>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5450" y="1054100"/>
              <a:ext cx="7029450" cy="252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2" name="图片 1">
              <a:extLst>
                <a:ext uri="{FF2B5EF4-FFF2-40B4-BE49-F238E27FC236}">
                  <a16:creationId xmlns="" xmlns:a16="http://schemas.microsoft.com/office/drawing/2014/main" id="{D49A9553-4C6A-4A85-BA63-894DF868BB9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87450" y="1851025"/>
              <a:ext cx="1104900" cy="158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3" name="矩形 2">
              <a:extLst>
                <a:ext uri="{FF2B5EF4-FFF2-40B4-BE49-F238E27FC236}">
                  <a16:creationId xmlns="" xmlns:a16="http://schemas.microsoft.com/office/drawing/2014/main" id="{498670A5-46E5-4C6C-BF50-464D06A3F440}"/>
                </a:ext>
              </a:extLst>
            </p:cNvPr>
            <p:cNvSpPr>
              <a:spLocks noChangeArrowheads="1"/>
            </p:cNvSpPr>
            <p:nvPr/>
          </p:nvSpPr>
          <p:spPr bwMode="auto">
            <a:xfrm>
              <a:off x="2484438" y="1336675"/>
              <a:ext cx="5903912" cy="1574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800" dirty="0">
                  <a:solidFill>
                    <a:srgbClr val="A96A00"/>
                  </a:solidFill>
                  <a:latin typeface="黑体" panose="02010609060101010101" pitchFamily="49" charset="-122"/>
                  <a:ea typeface="黑体" panose="02010609060101010101" pitchFamily="49" charset="-122"/>
                </a:rPr>
                <a:t>    阅读课文，找出正面描写我国航母舰载战斗机首架次成功着舰的情景的句子，并认真品读。</a:t>
              </a:r>
            </a:p>
          </p:txBody>
        </p:sp>
      </p:grpSp>
      <p:grpSp>
        <p:nvGrpSpPr>
          <p:cNvPr id="21507" name="组合 15">
            <a:extLst>
              <a:ext uri="{FF2B5EF4-FFF2-40B4-BE49-F238E27FC236}">
                <a16:creationId xmlns="" xmlns:a16="http://schemas.microsoft.com/office/drawing/2014/main" id="{89D7DE09-1B16-4BAA-880E-04204F34309C}"/>
              </a:ext>
            </a:extLst>
          </p:cNvPr>
          <p:cNvGrpSpPr>
            <a:grpSpLocks/>
          </p:cNvGrpSpPr>
          <p:nvPr/>
        </p:nvGrpSpPr>
        <p:grpSpPr bwMode="auto">
          <a:xfrm>
            <a:off x="44450" y="-39688"/>
            <a:ext cx="2006600" cy="522288"/>
            <a:chOff x="70" y="-63"/>
            <a:chExt cx="3160" cy="824"/>
          </a:xfrm>
        </p:grpSpPr>
        <p:sp>
          <p:nvSpPr>
            <p:cNvPr id="21508" name="文本框 6">
              <a:extLst>
                <a:ext uri="{FF2B5EF4-FFF2-40B4-BE49-F238E27FC236}">
                  <a16:creationId xmlns="" xmlns:a16="http://schemas.microsoft.com/office/drawing/2014/main" id="{19EFFB54-C0D4-4DDD-9A6F-B28A5D09AD32}"/>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精读细研</a:t>
              </a:r>
            </a:p>
          </p:txBody>
        </p:sp>
        <p:cxnSp>
          <p:nvCxnSpPr>
            <p:cNvPr id="11" name="直线连接符 9">
              <a:extLst>
                <a:ext uri="{FF2B5EF4-FFF2-40B4-BE49-F238E27FC236}">
                  <a16:creationId xmlns="" xmlns:a16="http://schemas.microsoft.com/office/drawing/2014/main" id="{FA83D0D2-A24D-4925-8F0C-B5C34E632CB3}"/>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a:extLst>
                <a:ext uri="{FF2B5EF4-FFF2-40B4-BE49-F238E27FC236}">
                  <a16:creationId xmlns="" xmlns:a16="http://schemas.microsoft.com/office/drawing/2014/main" id="{86324AB8-2448-43AF-A110-B23D24D603AA}"/>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 xmlns:a16="http://schemas.microsoft.com/office/drawing/2014/main" id="{212F3532-804E-4053-92B3-16BE29385107}"/>
              </a:ext>
            </a:extLst>
          </p:cNvPr>
          <p:cNvSpPr/>
          <p:nvPr/>
        </p:nvSpPr>
        <p:spPr>
          <a:xfrm>
            <a:off x="827088" y="987425"/>
            <a:ext cx="7632700" cy="1384300"/>
          </a:xfrm>
          <a:prstGeom prst="rect">
            <a:avLst/>
          </a:prstGeom>
        </p:spPr>
        <p:txBody>
          <a:bodyPr>
            <a:spAutoFit/>
          </a:bodyPr>
          <a:lstStyle/>
          <a:p>
            <a:pPr>
              <a:defRPr/>
            </a:pPr>
            <a:r>
              <a:rPr lang="zh-CN" altLang="en-US" sz="2800" b="1" dirty="0">
                <a:solidFill>
                  <a:prstClr val="black"/>
                </a:solidFill>
                <a:uFill>
                  <a:solidFill>
                    <a:srgbClr val="FF0000"/>
                  </a:solidFill>
                </a:uFill>
                <a:latin typeface="楷体" pitchFamily="49" charset="-122"/>
                <a:ea typeface="楷体" pitchFamily="49" charset="-122"/>
              </a:rPr>
              <a:t>    </a:t>
            </a:r>
            <a:r>
              <a:rPr lang="zh-CN" altLang="en-US" sz="2800" b="1" u="sng" dirty="0">
                <a:solidFill>
                  <a:prstClr val="black"/>
                </a:solidFill>
                <a:uFill>
                  <a:solidFill>
                    <a:srgbClr val="FF0000"/>
                  </a:solidFill>
                </a:uFill>
                <a:latin typeface="楷体" pitchFamily="49" charset="-122"/>
                <a:ea typeface="楷体" pitchFamily="49" charset="-122"/>
              </a:rPr>
              <a:t>从高速飞行的舰载战斗机上往下看，航母就像汪洋中的一片树叶，在海上起伏行进</a:t>
            </a:r>
            <a:r>
              <a:rPr lang="zh-CN" altLang="en-US" sz="2800" b="1" dirty="0">
                <a:solidFill>
                  <a:prstClr val="black"/>
                </a:solidFill>
                <a:latin typeface="楷体" pitchFamily="49" charset="-122"/>
                <a:ea typeface="楷体" pitchFamily="49" charset="-122"/>
              </a:rPr>
              <a:t>，飞机每次着舰都面临着生与死的考验。</a:t>
            </a:r>
            <a:endParaRPr lang="zh-CN" altLang="en-US" sz="2800" dirty="0">
              <a:solidFill>
                <a:prstClr val="black"/>
              </a:solidFill>
            </a:endParaRPr>
          </a:p>
        </p:txBody>
      </p:sp>
      <p:sp>
        <p:nvSpPr>
          <p:cNvPr id="12" name="TextBox 2">
            <a:extLst>
              <a:ext uri="{FF2B5EF4-FFF2-40B4-BE49-F238E27FC236}">
                <a16:creationId xmlns="" xmlns:a16="http://schemas.microsoft.com/office/drawing/2014/main" id="{1EC17977-B188-4A7A-BCC5-46E7B7142F22}"/>
              </a:ext>
            </a:extLst>
          </p:cNvPr>
          <p:cNvSpPr txBox="1">
            <a:spLocks noChangeArrowheads="1"/>
          </p:cNvSpPr>
          <p:nvPr/>
        </p:nvSpPr>
        <p:spPr bwMode="auto">
          <a:xfrm>
            <a:off x="1023938" y="2738438"/>
            <a:ext cx="72390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FF0000"/>
                </a:solidFill>
                <a:latin typeface="楷体" panose="02010609060101010101" pitchFamily="49" charset="-122"/>
                <a:ea typeface="楷体" panose="02010609060101010101" pitchFamily="49" charset="-122"/>
              </a:rPr>
              <a:t>    画线句子运用比喻的修辞手法，突出舰载战斗机着舰难度很高。</a:t>
            </a:r>
          </a:p>
        </p:txBody>
      </p:sp>
      <p:grpSp>
        <p:nvGrpSpPr>
          <p:cNvPr id="22532" name="组合 15">
            <a:extLst>
              <a:ext uri="{FF2B5EF4-FFF2-40B4-BE49-F238E27FC236}">
                <a16:creationId xmlns="" xmlns:a16="http://schemas.microsoft.com/office/drawing/2014/main" id="{3F60CDC3-D936-4B30-BAC8-E02B84BA0B12}"/>
              </a:ext>
            </a:extLst>
          </p:cNvPr>
          <p:cNvGrpSpPr>
            <a:grpSpLocks/>
          </p:cNvGrpSpPr>
          <p:nvPr/>
        </p:nvGrpSpPr>
        <p:grpSpPr bwMode="auto">
          <a:xfrm>
            <a:off x="44450" y="-39688"/>
            <a:ext cx="2006600" cy="522288"/>
            <a:chOff x="70" y="-63"/>
            <a:chExt cx="3160" cy="824"/>
          </a:xfrm>
        </p:grpSpPr>
        <p:sp>
          <p:nvSpPr>
            <p:cNvPr id="22533" name="文本框 6">
              <a:extLst>
                <a:ext uri="{FF2B5EF4-FFF2-40B4-BE49-F238E27FC236}">
                  <a16:creationId xmlns="" xmlns:a16="http://schemas.microsoft.com/office/drawing/2014/main" id="{C1F55C38-B51C-4702-A4C6-E3B6CA07F167}"/>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精读细研</a:t>
              </a:r>
            </a:p>
          </p:txBody>
        </p:sp>
        <p:cxnSp>
          <p:nvCxnSpPr>
            <p:cNvPr id="13" name="直线连接符 9">
              <a:extLst>
                <a:ext uri="{FF2B5EF4-FFF2-40B4-BE49-F238E27FC236}">
                  <a16:creationId xmlns="" xmlns:a16="http://schemas.microsoft.com/office/drawing/2014/main" id="{6256F0B9-99D4-4DD7-8FE3-D8AA9474BD46}"/>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a:extLst>
                <a:ext uri="{FF2B5EF4-FFF2-40B4-BE49-F238E27FC236}">
                  <a16:creationId xmlns="" xmlns:a16="http://schemas.microsoft.com/office/drawing/2014/main" id="{89A73DC6-13CC-474F-A8CC-5F8A5C1F567B}"/>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矩形 5">
            <a:extLst>
              <a:ext uri="{FF2B5EF4-FFF2-40B4-BE49-F238E27FC236}">
                <a16:creationId xmlns="" xmlns:a16="http://schemas.microsoft.com/office/drawing/2014/main" id="{DABB97E1-E8FA-4D4D-896F-1DD162372A42}"/>
              </a:ext>
            </a:extLst>
          </p:cNvPr>
          <p:cNvSpPr>
            <a:spLocks noChangeArrowheads="1"/>
          </p:cNvSpPr>
          <p:nvPr/>
        </p:nvSpPr>
        <p:spPr bwMode="auto">
          <a:xfrm>
            <a:off x="2339752" y="585788"/>
            <a:ext cx="6335936"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zh-CN" sz="2800" b="1" dirty="0">
                <a:solidFill>
                  <a:srgbClr val="000000"/>
                </a:solidFill>
                <a:latin typeface="楷体" pitchFamily="49" charset="-122"/>
                <a:ea typeface="楷体" pitchFamily="49" charset="-122"/>
              </a:rPr>
              <a:t>    </a:t>
            </a:r>
            <a:r>
              <a:rPr lang="zh-CN" altLang="zh-CN" sz="2800" b="1" dirty="0">
                <a:solidFill>
                  <a:srgbClr val="000000"/>
                </a:solidFill>
                <a:latin typeface="楷体" pitchFamily="49" charset="-122"/>
                <a:ea typeface="楷体" pitchFamily="49" charset="-122"/>
              </a:rPr>
              <a:t>发动机的咆哮声越来越大</a:t>
            </a:r>
            <a:r>
              <a:rPr lang="zh-CN" altLang="en-US" sz="2800" b="1" dirty="0">
                <a:solidFill>
                  <a:srgbClr val="000000"/>
                </a:solidFill>
                <a:latin typeface="楷体" pitchFamily="49" charset="-122"/>
                <a:ea typeface="楷体" pitchFamily="49" charset="-122"/>
              </a:rPr>
              <a:t>，</a:t>
            </a:r>
            <a:r>
              <a:rPr lang="zh-CN" altLang="zh-CN" sz="2800" b="1" dirty="0">
                <a:solidFill>
                  <a:srgbClr val="000000"/>
                </a:solidFill>
                <a:latin typeface="楷体" pitchFamily="49" charset="-122"/>
                <a:ea typeface="楷体" pitchFamily="49" charset="-122"/>
              </a:rPr>
              <a:t>舰载机越来越近了。绕舰一转弯</a:t>
            </a:r>
            <a:r>
              <a:rPr lang="zh-CN" altLang="en-US" sz="2800" b="1" dirty="0">
                <a:solidFill>
                  <a:srgbClr val="000000"/>
                </a:solidFill>
                <a:latin typeface="楷体" pitchFamily="49" charset="-122"/>
                <a:ea typeface="楷体" pitchFamily="49" charset="-122"/>
              </a:rPr>
              <a:t>，</a:t>
            </a:r>
            <a:r>
              <a:rPr lang="zh-CN" altLang="zh-CN" sz="2800" b="1" dirty="0">
                <a:solidFill>
                  <a:srgbClr val="000000"/>
                </a:solidFill>
                <a:latin typeface="楷体" pitchFamily="49" charset="-122"/>
                <a:ea typeface="楷体" pitchFamily="49" charset="-122"/>
              </a:rPr>
              <a:t>二转弯</a:t>
            </a:r>
            <a:r>
              <a:rPr lang="zh-CN" altLang="en-US" sz="2800" b="1" dirty="0">
                <a:solidFill>
                  <a:srgbClr val="000000"/>
                </a:solidFill>
                <a:latin typeface="楷体" pitchFamily="49" charset="-122"/>
                <a:ea typeface="楷体" pitchFamily="49" charset="-122"/>
              </a:rPr>
              <a:t>，</a:t>
            </a:r>
            <a:r>
              <a:rPr lang="zh-CN" altLang="zh-CN" sz="2800" b="1" dirty="0">
                <a:solidFill>
                  <a:srgbClr val="000000"/>
                </a:solidFill>
                <a:latin typeface="楷体" pitchFamily="49" charset="-122"/>
                <a:ea typeface="楷体" pitchFamily="49" charset="-122"/>
              </a:rPr>
              <a:t>放下起落架</a:t>
            </a:r>
            <a:r>
              <a:rPr lang="zh-CN" altLang="en-US" sz="2800" b="1" dirty="0">
                <a:solidFill>
                  <a:srgbClr val="000000"/>
                </a:solidFill>
                <a:latin typeface="楷体" pitchFamily="49" charset="-122"/>
                <a:ea typeface="楷体" pitchFamily="49" charset="-122"/>
              </a:rPr>
              <a:t>，</a:t>
            </a:r>
            <a:r>
              <a:rPr lang="zh-CN" altLang="zh-CN" sz="2800" b="1" dirty="0">
                <a:solidFill>
                  <a:srgbClr val="000000"/>
                </a:solidFill>
                <a:latin typeface="楷体" pitchFamily="49" charset="-122"/>
                <a:ea typeface="楷体" pitchFamily="49" charset="-122"/>
              </a:rPr>
              <a:t>放下尾钩</a:t>
            </a:r>
            <a:r>
              <a:rPr lang="zh-CN" altLang="en-US" sz="2800" b="1" dirty="0">
                <a:solidFill>
                  <a:srgbClr val="000000"/>
                </a:solidFill>
                <a:latin typeface="楷体" pitchFamily="49" charset="-122"/>
                <a:ea typeface="楷体" pitchFamily="49" charset="-122"/>
              </a:rPr>
              <a:t>，</a:t>
            </a:r>
            <a:r>
              <a:rPr lang="zh-CN" altLang="zh-CN" sz="2800" b="1" dirty="0">
                <a:solidFill>
                  <a:srgbClr val="000000"/>
                </a:solidFill>
                <a:latin typeface="楷体" pitchFamily="49" charset="-122"/>
                <a:ea typeface="楷体" pitchFamily="49" charset="-122"/>
              </a:rPr>
              <a:t>歼</a:t>
            </a:r>
            <a:r>
              <a:rPr lang="en-US" altLang="zh-CN" sz="2800" b="1" dirty="0">
                <a:solidFill>
                  <a:srgbClr val="000000"/>
                </a:solidFill>
                <a:latin typeface="楷体" pitchFamily="49" charset="-122"/>
                <a:ea typeface="楷体" pitchFamily="49" charset="-122"/>
              </a:rPr>
              <a:t>-15</a:t>
            </a:r>
            <a:r>
              <a:rPr lang="zh-CN" altLang="zh-CN" sz="2800" b="1" dirty="0">
                <a:solidFill>
                  <a:srgbClr val="000000"/>
                </a:solidFill>
                <a:latin typeface="楷体" pitchFamily="49" charset="-122"/>
                <a:ea typeface="楷体" pitchFamily="49" charset="-122"/>
              </a:rPr>
              <a:t>舰载机像</a:t>
            </a:r>
            <a:r>
              <a:rPr lang="zh-CN" altLang="zh-CN" sz="2800" b="1" u="sng" dirty="0">
                <a:uFill>
                  <a:solidFill>
                    <a:srgbClr val="FF0000"/>
                  </a:solidFill>
                </a:uFill>
                <a:latin typeface="楷体" pitchFamily="49" charset="-122"/>
                <a:ea typeface="楷体" pitchFamily="49" charset="-122"/>
              </a:rPr>
              <a:t>凌波海燕</a:t>
            </a:r>
            <a:r>
              <a:rPr lang="zh-CN" altLang="en-US" sz="2800" b="1" dirty="0">
                <a:solidFill>
                  <a:srgbClr val="000000"/>
                </a:solidFill>
                <a:latin typeface="楷体" pitchFamily="49" charset="-122"/>
                <a:ea typeface="楷体" pitchFamily="49" charset="-122"/>
              </a:rPr>
              <a:t>，</a:t>
            </a:r>
            <a:r>
              <a:rPr lang="zh-CN" altLang="zh-CN" sz="2800" b="1" dirty="0">
                <a:solidFill>
                  <a:srgbClr val="000000"/>
                </a:solidFill>
                <a:latin typeface="楷体" pitchFamily="49" charset="-122"/>
                <a:ea typeface="楷体" pitchFamily="49" charset="-122"/>
              </a:rPr>
              <a:t>轻巧灵活地调整好姿态飞至舰艉后上方</a:t>
            </a:r>
            <a:r>
              <a:rPr lang="zh-CN" altLang="en-US" sz="2800" b="1" dirty="0">
                <a:solidFill>
                  <a:srgbClr val="000000"/>
                </a:solidFill>
                <a:latin typeface="楷体" pitchFamily="49" charset="-122"/>
                <a:ea typeface="楷体" pitchFamily="49" charset="-122"/>
              </a:rPr>
              <a:t>，</a:t>
            </a:r>
            <a:r>
              <a:rPr lang="zh-CN" altLang="zh-CN" sz="2800" b="1" dirty="0">
                <a:solidFill>
                  <a:srgbClr val="000000"/>
                </a:solidFill>
                <a:latin typeface="楷体" pitchFamily="49" charset="-122"/>
                <a:ea typeface="楷体" pitchFamily="49" charset="-122"/>
              </a:rPr>
              <a:t>对准甲板跑道</a:t>
            </a:r>
            <a:r>
              <a:rPr lang="zh-CN" altLang="en-US" sz="2800" b="1" dirty="0">
                <a:solidFill>
                  <a:srgbClr val="000000"/>
                </a:solidFill>
                <a:latin typeface="楷体" pitchFamily="49" charset="-122"/>
                <a:ea typeface="楷体" pitchFamily="49" charset="-122"/>
              </a:rPr>
              <a:t>，</a:t>
            </a:r>
            <a:r>
              <a:rPr lang="zh-CN" altLang="zh-CN" sz="2800" b="1" dirty="0">
                <a:solidFill>
                  <a:srgbClr val="000000"/>
                </a:solidFill>
                <a:latin typeface="楷体" pitchFamily="49" charset="-122"/>
                <a:ea typeface="楷体" pitchFamily="49" charset="-122"/>
              </a:rPr>
              <a:t>以几近完美的轨迹迅速下滑。</a:t>
            </a:r>
            <a:endParaRPr lang="zh-CN" altLang="en-US" sz="2800" b="1" dirty="0">
              <a:solidFill>
                <a:srgbClr val="000000"/>
              </a:solidFill>
              <a:latin typeface="楷体" pitchFamily="49" charset="-122"/>
              <a:ea typeface="楷体" pitchFamily="49" charset="-122"/>
            </a:endParaRPr>
          </a:p>
        </p:txBody>
      </p:sp>
      <p:sp>
        <p:nvSpPr>
          <p:cNvPr id="7" name="矩形 6">
            <a:extLst>
              <a:ext uri="{FF2B5EF4-FFF2-40B4-BE49-F238E27FC236}">
                <a16:creationId xmlns="" xmlns:a16="http://schemas.microsoft.com/office/drawing/2014/main" id="{C9FA15A2-31EC-4CD7-AEC4-6C320D1708E9}"/>
              </a:ext>
            </a:extLst>
          </p:cNvPr>
          <p:cNvSpPr>
            <a:spLocks noChangeArrowheads="1"/>
          </p:cNvSpPr>
          <p:nvPr/>
        </p:nvSpPr>
        <p:spPr bwMode="auto">
          <a:xfrm>
            <a:off x="323528" y="3356339"/>
            <a:ext cx="842416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dirty="0">
                <a:solidFill>
                  <a:srgbClr val="FF0000"/>
                </a:solidFill>
                <a:latin typeface="楷体" panose="02010609060101010101" pitchFamily="49" charset="-122"/>
                <a:ea typeface="楷体" panose="02010609060101010101" pitchFamily="49" charset="-122"/>
              </a:rPr>
              <a:t>    </a:t>
            </a:r>
            <a:r>
              <a:rPr lang="zh-CN" altLang="en-US" sz="2800" b="1" dirty="0">
                <a:solidFill>
                  <a:srgbClr val="FF0000"/>
                </a:solidFill>
                <a:latin typeface="楷体" panose="02010609060101010101" pitchFamily="49" charset="-122"/>
                <a:ea typeface="楷体" panose="02010609060101010101" pitchFamily="49" charset="-122"/>
              </a:rPr>
              <a:t>这段话对舰载机进行了细致的</a:t>
            </a:r>
            <a:r>
              <a:rPr lang="zh-CN" altLang="zh-CN" sz="2800" b="1" dirty="0">
                <a:solidFill>
                  <a:srgbClr val="FF0000"/>
                </a:solidFill>
                <a:latin typeface="楷体" panose="02010609060101010101" pitchFamily="49" charset="-122"/>
                <a:ea typeface="楷体" panose="02010609060101010101" pitchFamily="49" charset="-122"/>
              </a:rPr>
              <a:t>动作描写</a:t>
            </a:r>
            <a:r>
              <a:rPr lang="zh-CN" altLang="en-US" sz="2800" b="1" dirty="0">
                <a:solidFill>
                  <a:srgbClr val="FF0000"/>
                </a:solidFill>
                <a:latin typeface="楷体" panose="02010609060101010101" pitchFamily="49" charset="-122"/>
                <a:ea typeface="楷体" panose="02010609060101010101" pitchFamily="49" charset="-122"/>
              </a:rPr>
              <a:t>，并运用</a:t>
            </a:r>
            <a:r>
              <a:rPr lang="zh-CN" altLang="zh-CN" sz="2800" b="1" dirty="0">
                <a:solidFill>
                  <a:srgbClr val="FF0000"/>
                </a:solidFill>
                <a:latin typeface="楷体" panose="02010609060101010101" pitchFamily="49" charset="-122"/>
                <a:ea typeface="楷体" panose="02010609060101010101" pitchFamily="49" charset="-122"/>
              </a:rPr>
              <a:t>比喻的修辞手法</a:t>
            </a:r>
            <a:r>
              <a:rPr lang="zh-CN" altLang="en-US"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把舰载机比作凌波海燕</a:t>
            </a:r>
            <a:r>
              <a:rPr lang="zh-CN" altLang="en-US"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生动形象地表现了舰载机在空中滑翔时的轻巧和灵活。</a:t>
            </a:r>
            <a:endParaRPr lang="zh-CN" altLang="en-US" sz="2800" b="1" dirty="0">
              <a:solidFill>
                <a:srgbClr val="FF0000"/>
              </a:solidFill>
              <a:latin typeface="楷体" panose="02010609060101010101" pitchFamily="49" charset="-122"/>
              <a:ea typeface="楷体" panose="02010609060101010101" pitchFamily="49" charset="-122"/>
            </a:endParaRPr>
          </a:p>
        </p:txBody>
      </p:sp>
      <p:grpSp>
        <p:nvGrpSpPr>
          <p:cNvPr id="23556" name="组合 15">
            <a:extLst>
              <a:ext uri="{FF2B5EF4-FFF2-40B4-BE49-F238E27FC236}">
                <a16:creationId xmlns="" xmlns:a16="http://schemas.microsoft.com/office/drawing/2014/main" id="{F1A73D46-590C-4B44-8F56-F72974A5F3C9}"/>
              </a:ext>
            </a:extLst>
          </p:cNvPr>
          <p:cNvGrpSpPr>
            <a:grpSpLocks/>
          </p:cNvGrpSpPr>
          <p:nvPr/>
        </p:nvGrpSpPr>
        <p:grpSpPr bwMode="auto">
          <a:xfrm>
            <a:off x="44450" y="-39688"/>
            <a:ext cx="2006600" cy="522288"/>
            <a:chOff x="70" y="-63"/>
            <a:chExt cx="3160" cy="824"/>
          </a:xfrm>
        </p:grpSpPr>
        <p:sp>
          <p:nvSpPr>
            <p:cNvPr id="23557" name="文本框 6">
              <a:extLst>
                <a:ext uri="{FF2B5EF4-FFF2-40B4-BE49-F238E27FC236}">
                  <a16:creationId xmlns="" xmlns:a16="http://schemas.microsoft.com/office/drawing/2014/main" id="{468746AF-9189-463D-9AB7-20D2D6EC2BAC}"/>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精读细研</a:t>
              </a:r>
            </a:p>
          </p:txBody>
        </p:sp>
        <p:cxnSp>
          <p:nvCxnSpPr>
            <p:cNvPr id="10" name="直线连接符 9">
              <a:extLst>
                <a:ext uri="{FF2B5EF4-FFF2-40B4-BE49-F238E27FC236}">
                  <a16:creationId xmlns="" xmlns:a16="http://schemas.microsoft.com/office/drawing/2014/main" id="{F21AAF10-2CF7-45D4-89A4-33FE9345C385}"/>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16:creationId xmlns="" xmlns:a16="http://schemas.microsoft.com/office/drawing/2014/main" id="{09E40C22-B1FC-48B2-AE71-96F55E1D343C}"/>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6182" y="1148660"/>
            <a:ext cx="2069215" cy="1551911"/>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矩形 1">
            <a:extLst>
              <a:ext uri="{FF2B5EF4-FFF2-40B4-BE49-F238E27FC236}">
                <a16:creationId xmlns="" xmlns:a16="http://schemas.microsoft.com/office/drawing/2014/main" id="{CE8D40A2-7A41-40D2-8FB3-FFE05997E7B7}"/>
              </a:ext>
            </a:extLst>
          </p:cNvPr>
          <p:cNvSpPr>
            <a:spLocks noChangeArrowheads="1"/>
          </p:cNvSpPr>
          <p:nvPr/>
        </p:nvSpPr>
        <p:spPr bwMode="auto">
          <a:xfrm>
            <a:off x="2303463" y="1276350"/>
            <a:ext cx="45370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latin typeface="楷体" panose="02010609060101010101" pitchFamily="49" charset="-122"/>
                <a:ea typeface="楷体" panose="02010609060101010101" pitchFamily="49" charset="-122"/>
              </a:rPr>
              <a:t>声如千骑疾，气卷万山来。</a:t>
            </a:r>
            <a:endParaRPr lang="en-US" altLang="zh-CN" sz="2800" b="1">
              <a:latin typeface="楷体" panose="02010609060101010101" pitchFamily="49" charset="-122"/>
              <a:ea typeface="楷体" panose="02010609060101010101" pitchFamily="49" charset="-122"/>
            </a:endParaRPr>
          </a:p>
        </p:txBody>
      </p:sp>
      <p:sp>
        <p:nvSpPr>
          <p:cNvPr id="25604" name="矩形 1">
            <a:extLst>
              <a:ext uri="{FF2B5EF4-FFF2-40B4-BE49-F238E27FC236}">
                <a16:creationId xmlns="" xmlns:a16="http://schemas.microsoft.com/office/drawing/2014/main" id="{2CD269EA-59F7-4896-B419-A42C6D1F7F8C}"/>
              </a:ext>
            </a:extLst>
          </p:cNvPr>
          <p:cNvSpPr>
            <a:spLocks noChangeArrowheads="1"/>
          </p:cNvSpPr>
          <p:nvPr/>
        </p:nvSpPr>
        <p:spPr bwMode="auto">
          <a:xfrm>
            <a:off x="827088" y="2290763"/>
            <a:ext cx="74898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solidFill>
                  <a:srgbClr val="FF0000"/>
                </a:solidFill>
                <a:latin typeface="楷体" panose="02010609060101010101" pitchFamily="49" charset="-122"/>
                <a:ea typeface="楷体" panose="02010609060101010101" pitchFamily="49" charset="-122"/>
              </a:rPr>
              <a:t>    运用对偶和比喻的修辞手法，增强文章气势，生动形象地表现了战斗机着舰时的浩大声势，具有感染力。</a:t>
            </a:r>
          </a:p>
        </p:txBody>
      </p:sp>
      <p:grpSp>
        <p:nvGrpSpPr>
          <p:cNvPr id="24580" name="组合 15">
            <a:extLst>
              <a:ext uri="{FF2B5EF4-FFF2-40B4-BE49-F238E27FC236}">
                <a16:creationId xmlns="" xmlns:a16="http://schemas.microsoft.com/office/drawing/2014/main" id="{61B35C56-4C60-427B-A16C-4CB6EDB25AAB}"/>
              </a:ext>
            </a:extLst>
          </p:cNvPr>
          <p:cNvGrpSpPr>
            <a:grpSpLocks/>
          </p:cNvGrpSpPr>
          <p:nvPr/>
        </p:nvGrpSpPr>
        <p:grpSpPr bwMode="auto">
          <a:xfrm>
            <a:off x="44450" y="-39688"/>
            <a:ext cx="2006600" cy="522288"/>
            <a:chOff x="70" y="-63"/>
            <a:chExt cx="3160" cy="824"/>
          </a:xfrm>
        </p:grpSpPr>
        <p:sp>
          <p:nvSpPr>
            <p:cNvPr id="24581" name="文本框 6">
              <a:extLst>
                <a:ext uri="{FF2B5EF4-FFF2-40B4-BE49-F238E27FC236}">
                  <a16:creationId xmlns="" xmlns:a16="http://schemas.microsoft.com/office/drawing/2014/main" id="{6D17FF1A-57EC-4FFB-ADFE-CFBA71E88A4E}"/>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精读细研</a:t>
              </a:r>
            </a:p>
          </p:txBody>
        </p:sp>
        <p:cxnSp>
          <p:nvCxnSpPr>
            <p:cNvPr id="10" name="直线连接符 9">
              <a:extLst>
                <a:ext uri="{FF2B5EF4-FFF2-40B4-BE49-F238E27FC236}">
                  <a16:creationId xmlns="" xmlns:a16="http://schemas.microsoft.com/office/drawing/2014/main" id="{A3B4423E-F1AC-4DB3-84ED-EF436DD61FB8}"/>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16:creationId xmlns="" xmlns:a16="http://schemas.microsoft.com/office/drawing/2014/main" id="{97E97969-4B84-40E2-8C21-ABCF152569FC}"/>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604"/>
                                        </p:tgtEl>
                                        <p:attrNameLst>
                                          <p:attrName>style.visibility</p:attrName>
                                        </p:attrNameLst>
                                      </p:cBhvr>
                                      <p:to>
                                        <p:strVal val="visible"/>
                                      </p:to>
                                    </p:set>
                                    <p:animEffect transition="in" filter="randombar(horizontal)">
                                      <p:cBhvr>
                                        <p:cTn id="7" dur="500"/>
                                        <p:tgtEl>
                                          <p:spTgt spid="256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1">
            <a:extLst>
              <a:ext uri="{FF2B5EF4-FFF2-40B4-BE49-F238E27FC236}">
                <a16:creationId xmlns="" xmlns:a16="http://schemas.microsoft.com/office/drawing/2014/main" id="{E07980B3-685A-488F-A8F7-8F504B7AB768}"/>
              </a:ext>
            </a:extLst>
          </p:cNvPr>
          <p:cNvSpPr>
            <a:spLocks noChangeArrowheads="1"/>
          </p:cNvSpPr>
          <p:nvPr/>
        </p:nvSpPr>
        <p:spPr bwMode="auto">
          <a:xfrm>
            <a:off x="467544" y="843558"/>
            <a:ext cx="8064251"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latin typeface="楷体" panose="02010609060101010101" pitchFamily="49" charset="-122"/>
                <a:ea typeface="楷体" panose="02010609060101010101" pitchFamily="49" charset="-122"/>
              </a:rPr>
              <a:t>    你认识图片中的航母吗？没错</a:t>
            </a:r>
            <a:r>
              <a:rPr lang="zh-CN" altLang="en-US" sz="2800" b="1" dirty="0" smtClean="0">
                <a:latin typeface="楷体" panose="02010609060101010101" pitchFamily="49" charset="-122"/>
                <a:ea typeface="楷体" panose="02010609060101010101" pitchFamily="49" charset="-122"/>
              </a:rPr>
              <a:t>，它就是</a:t>
            </a:r>
            <a:r>
              <a:rPr lang="zh-CN" altLang="en-US" sz="2800" b="1" dirty="0">
                <a:latin typeface="楷体" panose="02010609060101010101" pitchFamily="49" charset="-122"/>
                <a:ea typeface="楷体" panose="02010609060101010101" pitchFamily="49" charset="-122"/>
              </a:rPr>
              <a:t>辽宁舰。</a:t>
            </a:r>
            <a:endParaRPr lang="en-US" altLang="zh-CN" sz="2800" b="1" dirty="0">
              <a:latin typeface="楷体" panose="02010609060101010101" pitchFamily="49" charset="-122"/>
              <a:ea typeface="楷体" panose="02010609060101010101" pitchFamily="49" charset="-122"/>
            </a:endParaRPr>
          </a:p>
          <a:p>
            <a:pPr eaLnBrk="1" hangingPunct="1"/>
            <a:r>
              <a:rPr lang="zh-CN" altLang="en-US" sz="2800" b="1" dirty="0">
                <a:latin typeface="楷体" panose="02010609060101010101" pitchFamily="49" charset="-122"/>
                <a:ea typeface="楷体" panose="02010609060101010101" pitchFamily="49" charset="-122"/>
              </a:rPr>
              <a:t>    多少年来，航母建设一直承载着国人百年强国强军的梦想。</a:t>
            </a:r>
            <a:r>
              <a:rPr lang="en-US" altLang="zh-CN" sz="2800" b="1" dirty="0">
                <a:latin typeface="楷体" panose="02010609060101010101" pitchFamily="49" charset="-122"/>
                <a:ea typeface="楷体" panose="02010609060101010101" pitchFamily="49" charset="-122"/>
              </a:rPr>
              <a:t>2012</a:t>
            </a:r>
            <a:r>
              <a:rPr lang="zh-CN" altLang="en-US" sz="2800" b="1" dirty="0">
                <a:latin typeface="楷体" panose="02010609060101010101" pitchFamily="49" charset="-122"/>
                <a:ea typeface="楷体" panose="02010609060101010101" pitchFamily="49" charset="-122"/>
              </a:rPr>
              <a:t>年</a:t>
            </a:r>
            <a:r>
              <a:rPr lang="en-US" altLang="zh-CN" sz="2800" b="1" dirty="0">
                <a:latin typeface="楷体" panose="02010609060101010101" pitchFamily="49" charset="-122"/>
                <a:ea typeface="楷体" panose="02010609060101010101" pitchFamily="49" charset="-122"/>
              </a:rPr>
              <a:t>11</a:t>
            </a:r>
            <a:r>
              <a:rPr lang="zh-CN" altLang="en-US" sz="2800" b="1" dirty="0">
                <a:latin typeface="楷体" panose="02010609060101010101" pitchFamily="49" charset="-122"/>
                <a:ea typeface="楷体" panose="02010609060101010101" pitchFamily="49" charset="-122"/>
              </a:rPr>
              <a:t>月</a:t>
            </a:r>
            <a:r>
              <a:rPr lang="en-US" altLang="zh-CN" sz="2800" b="1" dirty="0">
                <a:latin typeface="楷体" panose="02010609060101010101" pitchFamily="49" charset="-122"/>
                <a:ea typeface="楷体" panose="02010609060101010101" pitchFamily="49" charset="-122"/>
              </a:rPr>
              <a:t>23</a:t>
            </a:r>
            <a:r>
              <a:rPr lang="zh-CN" altLang="en-US" sz="2800" b="1" dirty="0">
                <a:latin typeface="楷体" panose="02010609060101010101" pitchFamily="49" charset="-122"/>
                <a:ea typeface="楷体" panose="02010609060101010101" pitchFamily="49" charset="-122"/>
              </a:rPr>
              <a:t>日，备受瞩目的中国航母舰载战斗机首次着舰进入最关键时刻，这艘举世期待的航母就是中国首艘真正意义上的航母</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辽宁舰。</a:t>
            </a:r>
            <a:endParaRPr lang="en-US" altLang="zh-CN" sz="2800" b="1" dirty="0">
              <a:latin typeface="楷体" panose="02010609060101010101" pitchFamily="49" charset="-122"/>
              <a:ea typeface="楷体" panose="02010609060101010101" pitchFamily="49" charset="-122"/>
            </a:endParaRPr>
          </a:p>
          <a:p>
            <a:pPr eaLnBrk="1" hangingPunct="1"/>
            <a:r>
              <a:rPr lang="zh-CN" altLang="en-US" sz="2800" b="1" dirty="0">
                <a:latin typeface="楷体" panose="02010609060101010101" pitchFamily="49" charset="-122"/>
                <a:ea typeface="楷体" panose="02010609060101010101" pitchFamily="49" charset="-122"/>
              </a:rPr>
              <a:t>    今天，让我们一起来学习</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一着惊海天</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，了解我国航母舰载战斗机首次着舰的过程。</a:t>
            </a:r>
            <a:endParaRPr lang="zh-CN" altLang="en-US" sz="2800" dirty="0">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矩形 5">
            <a:extLst>
              <a:ext uri="{FF2B5EF4-FFF2-40B4-BE49-F238E27FC236}">
                <a16:creationId xmlns="" xmlns:a16="http://schemas.microsoft.com/office/drawing/2014/main" id="{69E49DC9-1FA5-44C5-8CA4-E8C90AECBF38}"/>
              </a:ext>
            </a:extLst>
          </p:cNvPr>
          <p:cNvSpPr>
            <a:spLocks noChangeArrowheads="1"/>
          </p:cNvSpPr>
          <p:nvPr/>
        </p:nvSpPr>
        <p:spPr bwMode="auto">
          <a:xfrm>
            <a:off x="557213" y="552450"/>
            <a:ext cx="8207375" cy="209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sz="2500" b="1" dirty="0">
                <a:solidFill>
                  <a:srgbClr val="000000"/>
                </a:solidFill>
                <a:latin typeface="楷体" pitchFamily="49" charset="-122"/>
                <a:ea typeface="楷体" pitchFamily="49" charset="-122"/>
              </a:rPr>
              <a:t>    </a:t>
            </a:r>
            <a:r>
              <a:rPr lang="zh-CN" altLang="zh-CN" sz="2500" b="1" dirty="0">
                <a:solidFill>
                  <a:srgbClr val="000000"/>
                </a:solidFill>
                <a:latin typeface="楷体" pitchFamily="49" charset="-122"/>
                <a:ea typeface="楷体" pitchFamily="49" charset="-122"/>
              </a:rPr>
              <a:t>惊心动魄的一幕出现了</a:t>
            </a:r>
            <a:r>
              <a:rPr lang="zh-CN" altLang="en-US" sz="2500" b="1" dirty="0">
                <a:solidFill>
                  <a:srgbClr val="000000"/>
                </a:solidFill>
                <a:latin typeface="楷体" pitchFamily="49" charset="-122"/>
                <a:ea typeface="楷体" pitchFamily="49" charset="-122"/>
              </a:rPr>
              <a:t>：</a:t>
            </a:r>
            <a:r>
              <a:rPr lang="en-US" altLang="zh-CN" sz="2500" b="1" dirty="0">
                <a:solidFill>
                  <a:srgbClr val="000000"/>
                </a:solidFill>
                <a:latin typeface="楷体" pitchFamily="49" charset="-122"/>
                <a:ea typeface="楷体" pitchFamily="49" charset="-122"/>
              </a:rPr>
              <a:t>9</a:t>
            </a:r>
            <a:r>
              <a:rPr lang="zh-CN" altLang="zh-CN" sz="2500" b="1" dirty="0">
                <a:solidFill>
                  <a:srgbClr val="000000"/>
                </a:solidFill>
                <a:latin typeface="楷体" pitchFamily="49" charset="-122"/>
                <a:ea typeface="楷体" pitchFamily="49" charset="-122"/>
              </a:rPr>
              <a:t>时</a:t>
            </a:r>
            <a:r>
              <a:rPr lang="en-US" altLang="zh-CN" sz="2500" b="1" dirty="0">
                <a:solidFill>
                  <a:srgbClr val="000000"/>
                </a:solidFill>
                <a:latin typeface="楷体" pitchFamily="49" charset="-122"/>
                <a:ea typeface="楷体" pitchFamily="49" charset="-122"/>
              </a:rPr>
              <a:t>08</a:t>
            </a:r>
            <a:r>
              <a:rPr lang="zh-CN" altLang="zh-CN" sz="2500" b="1" dirty="0">
                <a:solidFill>
                  <a:srgbClr val="000000"/>
                </a:solidFill>
                <a:latin typeface="楷体" pitchFamily="49" charset="-122"/>
                <a:ea typeface="楷体" pitchFamily="49" charset="-122"/>
              </a:rPr>
              <a:t>分</a:t>
            </a:r>
            <a:r>
              <a:rPr lang="zh-CN" altLang="en-US" sz="2500" b="1" dirty="0">
                <a:solidFill>
                  <a:srgbClr val="000000"/>
                </a:solidFill>
                <a:latin typeface="楷体" pitchFamily="49" charset="-122"/>
                <a:ea typeface="楷体" pitchFamily="49" charset="-122"/>
              </a:rPr>
              <a:t>，</a:t>
            </a:r>
            <a:r>
              <a:rPr lang="zh-CN" altLang="zh-CN" sz="2500" b="1" dirty="0">
                <a:solidFill>
                  <a:srgbClr val="000000"/>
                </a:solidFill>
                <a:latin typeface="楷体" pitchFamily="49" charset="-122"/>
                <a:ea typeface="楷体" pitchFamily="49" charset="-122"/>
              </a:rPr>
              <a:t>伴随</a:t>
            </a:r>
            <a:r>
              <a:rPr lang="zh-CN" altLang="zh-CN" sz="2500" b="1" u="sng" dirty="0">
                <a:solidFill>
                  <a:srgbClr val="000000"/>
                </a:solidFill>
                <a:uFill>
                  <a:solidFill>
                    <a:srgbClr val="FF0000"/>
                  </a:solidFill>
                </a:uFill>
                <a:latin typeface="楷体" pitchFamily="49" charset="-122"/>
                <a:ea typeface="楷体" pitchFamily="49" charset="-122"/>
              </a:rPr>
              <a:t>震耳欲聋</a:t>
            </a:r>
            <a:r>
              <a:rPr lang="zh-CN" altLang="zh-CN" sz="2500" b="1" dirty="0">
                <a:solidFill>
                  <a:srgbClr val="000000"/>
                </a:solidFill>
                <a:latin typeface="楷体" pitchFamily="49" charset="-122"/>
                <a:ea typeface="楷体" pitchFamily="49" charset="-122"/>
              </a:rPr>
              <a:t>的喷气式发动机</a:t>
            </a:r>
            <a:r>
              <a:rPr lang="zh-CN" altLang="zh-CN" sz="2500" b="1" u="sng" dirty="0">
                <a:solidFill>
                  <a:srgbClr val="000000"/>
                </a:solidFill>
                <a:uFill>
                  <a:solidFill>
                    <a:srgbClr val="FF0000"/>
                  </a:solidFill>
                </a:uFill>
                <a:latin typeface="楷体" pitchFamily="49" charset="-122"/>
                <a:ea typeface="楷体" pitchFamily="49" charset="-122"/>
              </a:rPr>
              <a:t>轰鸣</a:t>
            </a:r>
            <a:r>
              <a:rPr lang="zh-CN" altLang="zh-CN" sz="2500" b="1" dirty="0">
                <a:solidFill>
                  <a:srgbClr val="000000"/>
                </a:solidFill>
                <a:latin typeface="楷体" pitchFamily="49" charset="-122"/>
                <a:ea typeface="楷体" pitchFamily="49" charset="-122"/>
              </a:rPr>
              <a:t>声</a:t>
            </a:r>
            <a:r>
              <a:rPr lang="zh-CN" altLang="en-US" sz="2500" b="1" dirty="0">
                <a:solidFill>
                  <a:srgbClr val="000000"/>
                </a:solidFill>
                <a:latin typeface="楷体" pitchFamily="49" charset="-122"/>
                <a:ea typeface="楷体" pitchFamily="49" charset="-122"/>
              </a:rPr>
              <a:t>，</a:t>
            </a:r>
            <a:r>
              <a:rPr lang="zh-CN" altLang="zh-CN" sz="2500" b="1" u="sng" dirty="0">
                <a:solidFill>
                  <a:srgbClr val="000000"/>
                </a:solidFill>
                <a:uFill>
                  <a:solidFill>
                    <a:srgbClr val="FF0000"/>
                  </a:solidFill>
                </a:uFill>
                <a:latin typeface="楷体" pitchFamily="49" charset="-122"/>
                <a:ea typeface="楷体" pitchFamily="49" charset="-122"/>
              </a:rPr>
              <a:t>眨眼之间</a:t>
            </a:r>
            <a:r>
              <a:rPr lang="zh-CN" altLang="en-US" sz="2500" b="1" dirty="0">
                <a:solidFill>
                  <a:srgbClr val="000000"/>
                </a:solidFill>
                <a:latin typeface="楷体" pitchFamily="49" charset="-122"/>
                <a:ea typeface="楷体" pitchFamily="49" charset="-122"/>
              </a:rPr>
              <a:t>，</a:t>
            </a:r>
            <a:r>
              <a:rPr lang="zh-CN" altLang="zh-CN" sz="2500" b="1" dirty="0">
                <a:solidFill>
                  <a:srgbClr val="000000"/>
                </a:solidFill>
                <a:latin typeface="楷体" pitchFamily="49" charset="-122"/>
                <a:ea typeface="楷体" pitchFamily="49" charset="-122"/>
              </a:rPr>
              <a:t>舰载机的两个主轮触到航母甲板上</a:t>
            </a:r>
            <a:r>
              <a:rPr lang="zh-CN" altLang="en-US" sz="2500" b="1" dirty="0">
                <a:solidFill>
                  <a:srgbClr val="000000"/>
                </a:solidFill>
                <a:latin typeface="楷体" pitchFamily="49" charset="-122"/>
                <a:ea typeface="楷体" pitchFamily="49" charset="-122"/>
              </a:rPr>
              <a:t>，</a:t>
            </a:r>
            <a:r>
              <a:rPr lang="zh-CN" altLang="zh-CN" sz="2500" b="1" dirty="0">
                <a:solidFill>
                  <a:srgbClr val="000000"/>
                </a:solidFill>
                <a:latin typeface="楷体" pitchFamily="49" charset="-122"/>
                <a:ea typeface="楷体" pitchFamily="49" charset="-122"/>
              </a:rPr>
              <a:t>机腹后方的尾钩</a:t>
            </a:r>
            <a:r>
              <a:rPr lang="zh-CN" altLang="zh-CN" sz="2500" b="1" u="sng" dirty="0">
                <a:solidFill>
                  <a:srgbClr val="000000"/>
                </a:solidFill>
                <a:uFill>
                  <a:solidFill>
                    <a:srgbClr val="FF0000"/>
                  </a:solidFill>
                </a:uFill>
                <a:latin typeface="楷体" pitchFamily="49" charset="-122"/>
                <a:ea typeface="楷体" pitchFamily="49" charset="-122"/>
              </a:rPr>
              <a:t>牢牢地</a:t>
            </a:r>
            <a:r>
              <a:rPr lang="zh-CN" altLang="zh-CN" sz="2500" b="1" dirty="0">
                <a:solidFill>
                  <a:srgbClr val="000000"/>
                </a:solidFill>
                <a:latin typeface="楷体" pitchFamily="49" charset="-122"/>
                <a:ea typeface="楷体" pitchFamily="49" charset="-122"/>
              </a:rPr>
              <a:t>挂住了第二道阻拦索。</a:t>
            </a:r>
            <a:r>
              <a:rPr lang="zh-CN" altLang="zh-CN" sz="2500" b="1" u="sng" dirty="0">
                <a:solidFill>
                  <a:srgbClr val="000000"/>
                </a:solidFill>
                <a:uFill>
                  <a:solidFill>
                    <a:srgbClr val="FF0000"/>
                  </a:solidFill>
                </a:uFill>
                <a:latin typeface="楷体" pitchFamily="49" charset="-122"/>
                <a:ea typeface="楷体" pitchFamily="49" charset="-122"/>
              </a:rPr>
              <a:t>刹那间</a:t>
            </a:r>
            <a:r>
              <a:rPr lang="zh-CN" altLang="en-US" sz="2500" b="1" dirty="0">
                <a:solidFill>
                  <a:srgbClr val="000000"/>
                </a:solidFill>
                <a:latin typeface="楷体" pitchFamily="49" charset="-122"/>
                <a:ea typeface="楷体" pitchFamily="49" charset="-122"/>
              </a:rPr>
              <a:t>，</a:t>
            </a:r>
            <a:r>
              <a:rPr lang="zh-CN" altLang="zh-CN" sz="2500" b="1" u="sng" dirty="0">
                <a:solidFill>
                  <a:srgbClr val="000000"/>
                </a:solidFill>
                <a:uFill>
                  <a:solidFill>
                    <a:srgbClr val="FF0000"/>
                  </a:solidFill>
                </a:uFill>
                <a:latin typeface="楷体" pitchFamily="49" charset="-122"/>
                <a:ea typeface="楷体" pitchFamily="49" charset="-122"/>
              </a:rPr>
              <a:t>疾如闪电</a:t>
            </a:r>
            <a:r>
              <a:rPr lang="zh-CN" altLang="zh-CN" sz="2500" b="1" dirty="0">
                <a:solidFill>
                  <a:srgbClr val="000000"/>
                </a:solidFill>
                <a:latin typeface="楷体" pitchFamily="49" charset="-122"/>
                <a:ea typeface="楷体" pitchFamily="49" charset="-122"/>
              </a:rPr>
              <a:t>的舰载机在阻拦索系统的作用下</a:t>
            </a:r>
            <a:r>
              <a:rPr lang="zh-CN" altLang="en-US" sz="2500" b="1" dirty="0">
                <a:solidFill>
                  <a:srgbClr val="000000"/>
                </a:solidFill>
                <a:latin typeface="楷体" pitchFamily="49" charset="-122"/>
                <a:ea typeface="楷体" pitchFamily="49" charset="-122"/>
              </a:rPr>
              <a:t>，</a:t>
            </a:r>
            <a:r>
              <a:rPr lang="zh-CN" altLang="zh-CN" sz="2500" b="1" dirty="0">
                <a:solidFill>
                  <a:srgbClr val="000000"/>
                </a:solidFill>
                <a:latin typeface="楷体" pitchFamily="49" charset="-122"/>
                <a:ea typeface="楷体" pitchFamily="49" charset="-122"/>
              </a:rPr>
              <a:t>滑行数十米后</a:t>
            </a:r>
            <a:r>
              <a:rPr lang="zh-CN" altLang="en-US" sz="2500" b="1" dirty="0">
                <a:solidFill>
                  <a:srgbClr val="000000"/>
                </a:solidFill>
                <a:latin typeface="楷体" pitchFamily="49" charset="-122"/>
                <a:ea typeface="楷体" pitchFamily="49" charset="-122"/>
              </a:rPr>
              <a:t>，</a:t>
            </a:r>
            <a:r>
              <a:rPr lang="zh-CN" altLang="zh-CN" sz="2500" b="1" u="sng" dirty="0">
                <a:solidFill>
                  <a:srgbClr val="000000"/>
                </a:solidFill>
                <a:uFill>
                  <a:solidFill>
                    <a:srgbClr val="FF0000"/>
                  </a:solidFill>
                </a:uFill>
                <a:latin typeface="楷体" pitchFamily="49" charset="-122"/>
                <a:ea typeface="楷体" pitchFamily="49" charset="-122"/>
              </a:rPr>
              <a:t>稳稳地</a:t>
            </a:r>
            <a:r>
              <a:rPr lang="zh-CN" altLang="zh-CN" sz="2500" b="1" dirty="0">
                <a:solidFill>
                  <a:srgbClr val="000000"/>
                </a:solidFill>
                <a:latin typeface="楷体" pitchFamily="49" charset="-122"/>
                <a:ea typeface="楷体" pitchFamily="49" charset="-122"/>
              </a:rPr>
              <a:t>停了下来。</a:t>
            </a:r>
            <a:endParaRPr lang="zh-CN" altLang="en-US" sz="2500" b="1" dirty="0">
              <a:solidFill>
                <a:srgbClr val="000000"/>
              </a:solidFill>
              <a:latin typeface="楷体" pitchFamily="49" charset="-122"/>
              <a:ea typeface="楷体" pitchFamily="49" charset="-122"/>
            </a:endParaRPr>
          </a:p>
        </p:txBody>
      </p:sp>
      <p:sp>
        <p:nvSpPr>
          <p:cNvPr id="7" name="矩形 6">
            <a:extLst>
              <a:ext uri="{FF2B5EF4-FFF2-40B4-BE49-F238E27FC236}">
                <a16:creationId xmlns="" xmlns:a16="http://schemas.microsoft.com/office/drawing/2014/main" id="{AD1E765B-78B5-419F-A1AE-F8D77F68F431}"/>
              </a:ext>
            </a:extLst>
          </p:cNvPr>
          <p:cNvSpPr>
            <a:spLocks noChangeArrowheads="1"/>
          </p:cNvSpPr>
          <p:nvPr/>
        </p:nvSpPr>
        <p:spPr bwMode="auto">
          <a:xfrm>
            <a:off x="557213" y="2755900"/>
            <a:ext cx="8207375" cy="209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500" b="1">
                <a:solidFill>
                  <a:srgbClr val="FF0000"/>
                </a:solidFill>
                <a:latin typeface="楷体" panose="02010609060101010101" pitchFamily="49" charset="-122"/>
                <a:ea typeface="楷体" panose="02010609060101010101" pitchFamily="49" charset="-122"/>
              </a:rPr>
              <a:t>    </a:t>
            </a:r>
            <a:r>
              <a:rPr lang="zh-CN" altLang="zh-CN" sz="2500" b="1">
                <a:solidFill>
                  <a:srgbClr val="FF0000"/>
                </a:solidFill>
                <a:latin typeface="楷体" panose="02010609060101010101" pitchFamily="49" charset="-122"/>
                <a:ea typeface="楷体" panose="02010609060101010101" pitchFamily="49" charset="-122"/>
              </a:rPr>
              <a:t>这段话运用细节描写</a:t>
            </a:r>
            <a:r>
              <a:rPr lang="zh-CN" altLang="en-US" sz="2500" b="1">
                <a:solidFill>
                  <a:srgbClr val="FF0000"/>
                </a:solidFill>
                <a:latin typeface="楷体" panose="02010609060101010101" pitchFamily="49" charset="-122"/>
                <a:ea typeface="楷体" panose="02010609060101010101" pitchFamily="49" charset="-122"/>
              </a:rPr>
              <a:t>，</a:t>
            </a:r>
            <a:r>
              <a:rPr lang="zh-CN" altLang="zh-CN" sz="2500" b="1">
                <a:solidFill>
                  <a:srgbClr val="FF0000"/>
                </a:solidFill>
                <a:latin typeface="楷体" panose="02010609060101010101" pitchFamily="49" charset="-122"/>
                <a:ea typeface="楷体" panose="02010609060101010101" pitchFamily="49" charset="-122"/>
              </a:rPr>
              <a:t>生动形象地描绘出战斗机着舰的情形。“震耳欲聋”“轰鸣”描绘出战斗机着舰时巨大的声音</a:t>
            </a:r>
            <a:r>
              <a:rPr lang="zh-CN" altLang="en-US" sz="2500" b="1">
                <a:solidFill>
                  <a:srgbClr val="FF0000"/>
                </a:solidFill>
                <a:latin typeface="楷体" panose="02010609060101010101" pitchFamily="49" charset="-122"/>
                <a:ea typeface="楷体" panose="02010609060101010101" pitchFamily="49" charset="-122"/>
              </a:rPr>
              <a:t>，</a:t>
            </a:r>
            <a:r>
              <a:rPr lang="zh-CN" altLang="zh-CN" sz="2500" b="1">
                <a:solidFill>
                  <a:srgbClr val="FF0000"/>
                </a:solidFill>
                <a:latin typeface="楷体" panose="02010609060101010101" pitchFamily="49" charset="-122"/>
                <a:ea typeface="楷体" panose="02010609060101010101" pitchFamily="49" charset="-122"/>
              </a:rPr>
              <a:t>“眨眼之间”“刹那间”“疾如闪电”等词描绘出战斗机着舰时震撼人心的速度</a:t>
            </a:r>
            <a:r>
              <a:rPr lang="zh-CN" altLang="en-US" sz="2500" b="1">
                <a:solidFill>
                  <a:srgbClr val="FF0000"/>
                </a:solidFill>
                <a:latin typeface="楷体" panose="02010609060101010101" pitchFamily="49" charset="-122"/>
                <a:ea typeface="楷体" panose="02010609060101010101" pitchFamily="49" charset="-122"/>
              </a:rPr>
              <a:t>，</a:t>
            </a:r>
            <a:r>
              <a:rPr lang="zh-CN" altLang="zh-CN" sz="2500" b="1">
                <a:solidFill>
                  <a:srgbClr val="FF0000"/>
                </a:solidFill>
                <a:latin typeface="楷体" panose="02010609060101010101" pitchFamily="49" charset="-122"/>
                <a:ea typeface="楷体" panose="02010609060101010101" pitchFamily="49" charset="-122"/>
              </a:rPr>
              <a:t>“牢牢地”“稳稳地”写出了战斗机着舰时安全、平稳的状态。</a:t>
            </a:r>
          </a:p>
        </p:txBody>
      </p:sp>
      <p:grpSp>
        <p:nvGrpSpPr>
          <p:cNvPr id="25604" name="组合 15">
            <a:extLst>
              <a:ext uri="{FF2B5EF4-FFF2-40B4-BE49-F238E27FC236}">
                <a16:creationId xmlns="" xmlns:a16="http://schemas.microsoft.com/office/drawing/2014/main" id="{314B70EB-4BEF-4DB9-BF4B-F515552AD690}"/>
              </a:ext>
            </a:extLst>
          </p:cNvPr>
          <p:cNvGrpSpPr>
            <a:grpSpLocks/>
          </p:cNvGrpSpPr>
          <p:nvPr/>
        </p:nvGrpSpPr>
        <p:grpSpPr bwMode="auto">
          <a:xfrm>
            <a:off x="44450" y="-39688"/>
            <a:ext cx="2006600" cy="522288"/>
            <a:chOff x="70" y="-63"/>
            <a:chExt cx="3160" cy="824"/>
          </a:xfrm>
        </p:grpSpPr>
        <p:sp>
          <p:nvSpPr>
            <p:cNvPr id="25605" name="文本框 6">
              <a:extLst>
                <a:ext uri="{FF2B5EF4-FFF2-40B4-BE49-F238E27FC236}">
                  <a16:creationId xmlns="" xmlns:a16="http://schemas.microsoft.com/office/drawing/2014/main" id="{5211AC5E-DAB1-4D1D-A9B1-D7F8AB9C7C58}"/>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精读细研</a:t>
              </a:r>
            </a:p>
          </p:txBody>
        </p:sp>
        <p:cxnSp>
          <p:nvCxnSpPr>
            <p:cNvPr id="10" name="直线连接符 9">
              <a:extLst>
                <a:ext uri="{FF2B5EF4-FFF2-40B4-BE49-F238E27FC236}">
                  <a16:creationId xmlns="" xmlns:a16="http://schemas.microsoft.com/office/drawing/2014/main" id="{88DDDF24-7410-449B-884E-250322349BFB}"/>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16:creationId xmlns="" xmlns:a16="http://schemas.microsoft.com/office/drawing/2014/main" id="{E95C6490-419E-4B24-815D-EE4C15D55418}"/>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矩形 5">
            <a:extLst>
              <a:ext uri="{FF2B5EF4-FFF2-40B4-BE49-F238E27FC236}">
                <a16:creationId xmlns="" xmlns:a16="http://schemas.microsoft.com/office/drawing/2014/main" id="{B660F22A-CC61-4313-AE70-24D97AB03A1E}"/>
              </a:ext>
            </a:extLst>
          </p:cNvPr>
          <p:cNvSpPr>
            <a:spLocks noChangeArrowheads="1"/>
          </p:cNvSpPr>
          <p:nvPr/>
        </p:nvSpPr>
        <p:spPr bwMode="auto">
          <a:xfrm>
            <a:off x="530225" y="842963"/>
            <a:ext cx="8064500"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sz="2800" b="1" dirty="0">
                <a:solidFill>
                  <a:srgbClr val="000000"/>
                </a:solidFill>
                <a:latin typeface="楷体" pitchFamily="49" charset="-122"/>
                <a:ea typeface="楷体" pitchFamily="49" charset="-122"/>
              </a:rPr>
              <a:t>    </a:t>
            </a:r>
            <a:r>
              <a:rPr lang="zh-CN" altLang="zh-CN" sz="2800" b="1" dirty="0">
                <a:solidFill>
                  <a:srgbClr val="000000"/>
                </a:solidFill>
                <a:latin typeface="楷体" pitchFamily="49" charset="-122"/>
                <a:ea typeface="楷体" pitchFamily="49" charset="-122"/>
              </a:rPr>
              <a:t>记者眼前的飞行甲板上</a:t>
            </a:r>
            <a:r>
              <a:rPr lang="zh-CN" altLang="en-US" sz="2800" b="1" dirty="0">
                <a:solidFill>
                  <a:srgbClr val="000000"/>
                </a:solidFill>
                <a:latin typeface="楷体" pitchFamily="49" charset="-122"/>
                <a:ea typeface="楷体" pitchFamily="49" charset="-122"/>
              </a:rPr>
              <a:t>，</a:t>
            </a:r>
            <a:r>
              <a:rPr lang="zh-CN" altLang="zh-CN" sz="2800" b="1" dirty="0">
                <a:solidFill>
                  <a:srgbClr val="000000"/>
                </a:solidFill>
                <a:latin typeface="楷体" pitchFamily="49" charset="-122"/>
                <a:ea typeface="楷体" pitchFamily="49" charset="-122"/>
              </a:rPr>
              <a:t>定格了一个象征胜利的</a:t>
            </a:r>
            <a:r>
              <a:rPr lang="zh-CN" altLang="zh-CN" sz="2800" b="1" u="sng" dirty="0">
                <a:solidFill>
                  <a:srgbClr val="000000"/>
                </a:solidFill>
                <a:uFill>
                  <a:solidFill>
                    <a:srgbClr val="FF0000"/>
                  </a:solidFill>
                </a:uFill>
                <a:latin typeface="楷体" pitchFamily="49" charset="-122"/>
                <a:ea typeface="楷体" pitchFamily="49" charset="-122"/>
              </a:rPr>
              <a:t>巨大“</a:t>
            </a:r>
            <a:r>
              <a:rPr lang="en-US" altLang="zh-CN" sz="2800" b="1" u="sng" dirty="0">
                <a:solidFill>
                  <a:srgbClr val="000000"/>
                </a:solidFill>
                <a:uFill>
                  <a:solidFill>
                    <a:srgbClr val="FF0000"/>
                  </a:solidFill>
                </a:uFill>
                <a:latin typeface="楷体" pitchFamily="49" charset="-122"/>
                <a:ea typeface="楷体" pitchFamily="49" charset="-122"/>
              </a:rPr>
              <a:t>V</a:t>
            </a:r>
            <a:r>
              <a:rPr lang="zh-CN" altLang="zh-CN" sz="2800" b="1" u="sng" dirty="0">
                <a:solidFill>
                  <a:srgbClr val="000000"/>
                </a:solidFill>
                <a:uFill>
                  <a:solidFill>
                    <a:srgbClr val="FF0000"/>
                  </a:solidFill>
                </a:uFill>
                <a:latin typeface="楷体" pitchFamily="49" charset="-122"/>
                <a:ea typeface="楷体" pitchFamily="49" charset="-122"/>
              </a:rPr>
              <a:t>”字</a:t>
            </a:r>
            <a:r>
              <a:rPr lang="zh-CN" altLang="en-US" sz="2800" b="1" dirty="0">
                <a:solidFill>
                  <a:srgbClr val="000000"/>
                </a:solidFill>
                <a:latin typeface="楷体" pitchFamily="49" charset="-122"/>
                <a:ea typeface="楷体" pitchFamily="49" charset="-122"/>
              </a:rPr>
              <a:t>：</a:t>
            </a:r>
            <a:r>
              <a:rPr lang="zh-CN" altLang="zh-CN" sz="2800" b="1" dirty="0">
                <a:solidFill>
                  <a:srgbClr val="000000"/>
                </a:solidFill>
                <a:latin typeface="楷体" pitchFamily="49" charset="-122"/>
                <a:ea typeface="楷体" pitchFamily="49" charset="-122"/>
              </a:rPr>
              <a:t>阻拦索的两端构成“</a:t>
            </a:r>
            <a:r>
              <a:rPr lang="en-US" altLang="zh-CN" sz="2800" b="1" dirty="0">
                <a:solidFill>
                  <a:srgbClr val="000000"/>
                </a:solidFill>
                <a:latin typeface="楷体" pitchFamily="49" charset="-122"/>
                <a:ea typeface="楷体" pitchFamily="49" charset="-122"/>
              </a:rPr>
              <a:t>V</a:t>
            </a:r>
            <a:r>
              <a:rPr lang="zh-CN" altLang="zh-CN" sz="2800" b="1" dirty="0">
                <a:solidFill>
                  <a:srgbClr val="000000"/>
                </a:solidFill>
                <a:latin typeface="楷体" pitchFamily="49" charset="-122"/>
                <a:ea typeface="楷体" pitchFamily="49" charset="-122"/>
              </a:rPr>
              <a:t>”上边的两头</a:t>
            </a:r>
            <a:r>
              <a:rPr lang="zh-CN" altLang="en-US" sz="2800" b="1" dirty="0">
                <a:solidFill>
                  <a:srgbClr val="000000"/>
                </a:solidFill>
                <a:latin typeface="楷体" pitchFamily="49" charset="-122"/>
                <a:ea typeface="楷体" pitchFamily="49" charset="-122"/>
              </a:rPr>
              <a:t>，</a:t>
            </a:r>
            <a:r>
              <a:rPr lang="zh-CN" altLang="zh-CN" sz="2800" b="1" dirty="0">
                <a:solidFill>
                  <a:srgbClr val="000000"/>
                </a:solidFill>
                <a:latin typeface="楷体" pitchFamily="49" charset="-122"/>
                <a:ea typeface="楷体" pitchFamily="49" charset="-122"/>
              </a:rPr>
              <a:t>尾钩钩住处</a:t>
            </a:r>
            <a:r>
              <a:rPr lang="zh-CN" altLang="en-US" sz="2800" b="1" dirty="0">
                <a:solidFill>
                  <a:srgbClr val="000000"/>
                </a:solidFill>
                <a:latin typeface="楷体" pitchFamily="49" charset="-122"/>
                <a:ea typeface="楷体" pitchFamily="49" charset="-122"/>
              </a:rPr>
              <a:t>，</a:t>
            </a:r>
            <a:r>
              <a:rPr lang="zh-CN" altLang="zh-CN" sz="2800" b="1" dirty="0">
                <a:solidFill>
                  <a:srgbClr val="000000"/>
                </a:solidFill>
                <a:latin typeface="楷体" pitchFamily="49" charset="-122"/>
                <a:ea typeface="楷体" pitchFamily="49" charset="-122"/>
              </a:rPr>
              <a:t>则是“</a:t>
            </a:r>
            <a:r>
              <a:rPr lang="en-US" altLang="zh-CN" sz="2800" b="1" dirty="0">
                <a:solidFill>
                  <a:srgbClr val="000000"/>
                </a:solidFill>
                <a:latin typeface="楷体" pitchFamily="49" charset="-122"/>
                <a:ea typeface="楷体" pitchFamily="49" charset="-122"/>
              </a:rPr>
              <a:t>V</a:t>
            </a:r>
            <a:r>
              <a:rPr lang="zh-CN" altLang="zh-CN" sz="2800" b="1" dirty="0">
                <a:solidFill>
                  <a:srgbClr val="000000"/>
                </a:solidFill>
                <a:latin typeface="楷体" pitchFamily="49" charset="-122"/>
                <a:ea typeface="楷体" pitchFamily="49" charset="-122"/>
              </a:rPr>
              <a:t>”字的底尖。</a:t>
            </a:r>
            <a:endParaRPr lang="zh-CN" altLang="en-US" sz="2800" b="1" dirty="0">
              <a:solidFill>
                <a:srgbClr val="000000"/>
              </a:solidFill>
              <a:latin typeface="楷体" pitchFamily="49" charset="-122"/>
              <a:ea typeface="楷体" pitchFamily="49" charset="-122"/>
            </a:endParaRPr>
          </a:p>
        </p:txBody>
      </p:sp>
      <p:sp>
        <p:nvSpPr>
          <p:cNvPr id="7" name="矩形 6">
            <a:extLst>
              <a:ext uri="{FF2B5EF4-FFF2-40B4-BE49-F238E27FC236}">
                <a16:creationId xmlns="" xmlns:a16="http://schemas.microsoft.com/office/drawing/2014/main" id="{57481328-EF61-48C8-AB84-3EDF3B651714}"/>
              </a:ext>
            </a:extLst>
          </p:cNvPr>
          <p:cNvSpPr>
            <a:spLocks noChangeArrowheads="1"/>
          </p:cNvSpPr>
          <p:nvPr/>
        </p:nvSpPr>
        <p:spPr bwMode="auto">
          <a:xfrm>
            <a:off x="530225" y="2603500"/>
            <a:ext cx="8064500"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solidFill>
                  <a:srgbClr val="FF0000"/>
                </a:solidFill>
                <a:latin typeface="楷体" panose="02010609060101010101" pitchFamily="49" charset="-122"/>
                <a:ea typeface="楷体" panose="02010609060101010101" pitchFamily="49" charset="-122"/>
              </a:rPr>
              <a:t>    </a:t>
            </a:r>
            <a:r>
              <a:rPr lang="zh-CN" altLang="en-US" sz="2800" b="1">
                <a:solidFill>
                  <a:srgbClr val="FF0000"/>
                </a:solidFill>
                <a:latin typeface="楷体" panose="02010609060101010101" pitchFamily="49" charset="-122"/>
                <a:ea typeface="楷体" panose="02010609060101010101" pitchFamily="49" charset="-122"/>
              </a:rPr>
              <a:t>这段话使用</a:t>
            </a:r>
            <a:r>
              <a:rPr lang="zh-CN" altLang="zh-CN" sz="2800" b="1">
                <a:solidFill>
                  <a:srgbClr val="FF0000"/>
                </a:solidFill>
                <a:latin typeface="楷体" panose="02010609060101010101" pitchFamily="49" charset="-122"/>
                <a:ea typeface="楷体" panose="02010609060101010101" pitchFamily="49" charset="-122"/>
              </a:rPr>
              <a:t>细节描写</a:t>
            </a:r>
            <a:r>
              <a:rPr lang="zh-CN" altLang="en-US" sz="2800" b="1">
                <a:solidFill>
                  <a:srgbClr val="FF0000"/>
                </a:solidFill>
                <a:latin typeface="楷体" panose="02010609060101010101" pitchFamily="49" charset="-122"/>
                <a:ea typeface="楷体" panose="02010609060101010101" pitchFamily="49" charset="-122"/>
              </a:rPr>
              <a:t>，</a:t>
            </a:r>
            <a:r>
              <a:rPr lang="zh-CN" altLang="zh-CN" sz="2800" b="1">
                <a:solidFill>
                  <a:srgbClr val="FF0000"/>
                </a:solidFill>
                <a:latin typeface="楷体" panose="02010609060101010101" pitchFamily="49" charset="-122"/>
                <a:ea typeface="楷体" panose="02010609060101010101" pitchFamily="49" charset="-122"/>
              </a:rPr>
              <a:t>形象地描绘了阻拦索的形状</a:t>
            </a:r>
            <a:r>
              <a:rPr lang="zh-CN" altLang="en-US" sz="2800" b="1">
                <a:solidFill>
                  <a:srgbClr val="FF0000"/>
                </a:solidFill>
                <a:latin typeface="楷体" panose="02010609060101010101" pitchFamily="49" charset="-122"/>
                <a:ea typeface="楷体" panose="02010609060101010101" pitchFamily="49" charset="-122"/>
              </a:rPr>
              <a:t>，</a:t>
            </a:r>
            <a:r>
              <a:rPr lang="zh-CN" altLang="zh-CN" sz="2800" b="1">
                <a:solidFill>
                  <a:srgbClr val="FF0000"/>
                </a:solidFill>
                <a:latin typeface="楷体" panose="02010609060101010101" pitchFamily="49" charset="-122"/>
                <a:ea typeface="楷体" panose="02010609060101010101" pitchFamily="49" charset="-122"/>
              </a:rPr>
              <a:t>用一个具有象征意义的形象</a:t>
            </a:r>
            <a:r>
              <a:rPr lang="zh-CN" altLang="en-US" sz="2800" b="1">
                <a:solidFill>
                  <a:srgbClr val="FF0000"/>
                </a:solidFill>
                <a:latin typeface="楷体" panose="02010609060101010101" pitchFamily="49" charset="-122"/>
                <a:ea typeface="楷体" panose="02010609060101010101" pitchFamily="49" charset="-122"/>
              </a:rPr>
              <a:t>，</a:t>
            </a:r>
            <a:r>
              <a:rPr lang="zh-CN" altLang="zh-CN" sz="2800" b="1">
                <a:solidFill>
                  <a:srgbClr val="FF0000"/>
                </a:solidFill>
                <a:latin typeface="楷体" panose="02010609060101010101" pitchFamily="49" charset="-122"/>
                <a:ea typeface="楷体" panose="02010609060101010101" pitchFamily="49" charset="-122"/>
              </a:rPr>
              <a:t>点出这次降落的意义</a:t>
            </a:r>
            <a:r>
              <a:rPr lang="zh-CN" altLang="en-US" sz="2800" b="1">
                <a:solidFill>
                  <a:srgbClr val="FF0000"/>
                </a:solidFill>
                <a:latin typeface="楷体" panose="02010609060101010101" pitchFamily="49" charset="-122"/>
                <a:ea typeface="楷体" panose="02010609060101010101" pitchFamily="49" charset="-122"/>
              </a:rPr>
              <a:t>，</a:t>
            </a:r>
            <a:r>
              <a:rPr lang="zh-CN" altLang="zh-CN" sz="2800" b="1">
                <a:solidFill>
                  <a:srgbClr val="FF0000"/>
                </a:solidFill>
                <a:latin typeface="楷体" panose="02010609060101010101" pitchFamily="49" charset="-122"/>
                <a:ea typeface="楷体" panose="02010609060101010101" pitchFamily="49" charset="-122"/>
              </a:rPr>
              <a:t>并为下</a:t>
            </a:r>
            <a:r>
              <a:rPr lang="zh-CN" altLang="en-US" sz="2800" b="1">
                <a:solidFill>
                  <a:srgbClr val="FF0000"/>
                </a:solidFill>
                <a:latin typeface="楷体" panose="02010609060101010101" pitchFamily="49" charset="-122"/>
                <a:ea typeface="楷体" panose="02010609060101010101" pitchFamily="49" charset="-122"/>
              </a:rPr>
              <a:t>文</a:t>
            </a:r>
            <a:r>
              <a:rPr lang="zh-CN" altLang="zh-CN" sz="2800" b="1">
                <a:solidFill>
                  <a:srgbClr val="FF0000"/>
                </a:solidFill>
                <a:latin typeface="楷体" panose="02010609060101010101" pitchFamily="49" charset="-122"/>
                <a:ea typeface="楷体" panose="02010609060101010101" pitchFamily="49" charset="-122"/>
              </a:rPr>
              <a:t>描写舰上人们感情的爆发蓄势。</a:t>
            </a:r>
            <a:endParaRPr lang="zh-CN" altLang="en-US" sz="2800" b="1">
              <a:solidFill>
                <a:srgbClr val="FF0000"/>
              </a:solidFill>
              <a:latin typeface="楷体" panose="02010609060101010101" pitchFamily="49" charset="-122"/>
              <a:ea typeface="楷体" panose="02010609060101010101" pitchFamily="49" charset="-122"/>
            </a:endParaRPr>
          </a:p>
        </p:txBody>
      </p:sp>
      <p:grpSp>
        <p:nvGrpSpPr>
          <p:cNvPr id="26628" name="组合 15">
            <a:extLst>
              <a:ext uri="{FF2B5EF4-FFF2-40B4-BE49-F238E27FC236}">
                <a16:creationId xmlns="" xmlns:a16="http://schemas.microsoft.com/office/drawing/2014/main" id="{1C457339-0076-4DD7-A5A7-725E25D3B597}"/>
              </a:ext>
            </a:extLst>
          </p:cNvPr>
          <p:cNvGrpSpPr>
            <a:grpSpLocks/>
          </p:cNvGrpSpPr>
          <p:nvPr/>
        </p:nvGrpSpPr>
        <p:grpSpPr bwMode="auto">
          <a:xfrm>
            <a:off x="44450" y="-39688"/>
            <a:ext cx="2006600" cy="522288"/>
            <a:chOff x="70" y="-63"/>
            <a:chExt cx="3160" cy="824"/>
          </a:xfrm>
        </p:grpSpPr>
        <p:sp>
          <p:nvSpPr>
            <p:cNvPr id="26629" name="文本框 6">
              <a:extLst>
                <a:ext uri="{FF2B5EF4-FFF2-40B4-BE49-F238E27FC236}">
                  <a16:creationId xmlns="" xmlns:a16="http://schemas.microsoft.com/office/drawing/2014/main" id="{873477D2-8659-41AC-BEEF-11B02E6AF937}"/>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精读细研</a:t>
              </a:r>
            </a:p>
          </p:txBody>
        </p:sp>
        <p:cxnSp>
          <p:nvCxnSpPr>
            <p:cNvPr id="10" name="直线连接符 9">
              <a:extLst>
                <a:ext uri="{FF2B5EF4-FFF2-40B4-BE49-F238E27FC236}">
                  <a16:creationId xmlns="" xmlns:a16="http://schemas.microsoft.com/office/drawing/2014/main" id="{FE5A9C69-3FFC-4D97-9516-B644D94B8BED}"/>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16:creationId xmlns="" xmlns:a16="http://schemas.microsoft.com/office/drawing/2014/main" id="{94052E09-DC0F-4970-BE81-BD41CE5332E9}"/>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111F054C-EE60-4322-9C37-46F8A979975A}"/>
              </a:ext>
            </a:extLst>
          </p:cNvPr>
          <p:cNvGrpSpPr>
            <a:grpSpLocks/>
          </p:cNvGrpSpPr>
          <p:nvPr/>
        </p:nvGrpSpPr>
        <p:grpSpPr bwMode="auto">
          <a:xfrm>
            <a:off x="803275" y="700088"/>
            <a:ext cx="7537450" cy="3605212"/>
            <a:chOff x="1187450" y="700088"/>
            <a:chExt cx="7537450" cy="3605212"/>
          </a:xfrm>
        </p:grpSpPr>
        <p:pic>
          <p:nvPicPr>
            <p:cNvPr id="27655" name="圆角矩形 13">
              <a:extLst>
                <a:ext uri="{FF2B5EF4-FFF2-40B4-BE49-F238E27FC236}">
                  <a16:creationId xmlns="" xmlns:a16="http://schemas.microsoft.com/office/drawing/2014/main" id="{2F7DA843-936A-4CEF-9474-A6CF7C829285}"/>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5450" y="700088"/>
              <a:ext cx="7029450" cy="3605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6" name="图片 1">
              <a:extLst>
                <a:ext uri="{FF2B5EF4-FFF2-40B4-BE49-F238E27FC236}">
                  <a16:creationId xmlns="" xmlns:a16="http://schemas.microsoft.com/office/drawing/2014/main" id="{8C333D8B-EA09-48A7-9141-CE82F3E33F8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87450" y="1851025"/>
              <a:ext cx="1104900" cy="158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7" name="矩形 2">
              <a:extLst>
                <a:ext uri="{FF2B5EF4-FFF2-40B4-BE49-F238E27FC236}">
                  <a16:creationId xmlns="" xmlns:a16="http://schemas.microsoft.com/office/drawing/2014/main" id="{44508459-CF49-4E90-8B50-D141E15B0054}"/>
                </a:ext>
              </a:extLst>
            </p:cNvPr>
            <p:cNvSpPr>
              <a:spLocks noChangeArrowheads="1"/>
            </p:cNvSpPr>
            <p:nvPr/>
          </p:nvSpPr>
          <p:spPr bwMode="auto">
            <a:xfrm>
              <a:off x="2484438" y="1222648"/>
              <a:ext cx="5903912" cy="2091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800" dirty="0">
                  <a:solidFill>
                    <a:srgbClr val="A96A00"/>
                  </a:solidFill>
                  <a:latin typeface="黑体" panose="02010609060101010101" pitchFamily="49" charset="-122"/>
                  <a:ea typeface="黑体" panose="02010609060101010101" pitchFamily="49" charset="-122"/>
                </a:rPr>
                <a:t>    课文除了正面描写我国航母舰载战斗机成功着舰，还穿插了语言描写和搜集的资料等作为细节补充和内容延展。找一找，并分析其作用。</a:t>
              </a:r>
            </a:p>
          </p:txBody>
        </p:sp>
      </p:grpSp>
      <p:grpSp>
        <p:nvGrpSpPr>
          <p:cNvPr id="27651" name="组合 15">
            <a:extLst>
              <a:ext uri="{FF2B5EF4-FFF2-40B4-BE49-F238E27FC236}">
                <a16:creationId xmlns="" xmlns:a16="http://schemas.microsoft.com/office/drawing/2014/main" id="{ED6E4F8E-6CD5-403F-9283-AFB8F7652789}"/>
              </a:ext>
            </a:extLst>
          </p:cNvPr>
          <p:cNvGrpSpPr>
            <a:grpSpLocks/>
          </p:cNvGrpSpPr>
          <p:nvPr/>
        </p:nvGrpSpPr>
        <p:grpSpPr bwMode="auto">
          <a:xfrm>
            <a:off x="44450" y="-39688"/>
            <a:ext cx="2006600" cy="522288"/>
            <a:chOff x="70" y="-63"/>
            <a:chExt cx="3160" cy="824"/>
          </a:xfrm>
        </p:grpSpPr>
        <p:sp>
          <p:nvSpPr>
            <p:cNvPr id="27652" name="文本框 6">
              <a:extLst>
                <a:ext uri="{FF2B5EF4-FFF2-40B4-BE49-F238E27FC236}">
                  <a16:creationId xmlns="" xmlns:a16="http://schemas.microsoft.com/office/drawing/2014/main" id="{7A218BCD-CDDA-4E25-8E2C-F80ED8F73A13}"/>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精读细研</a:t>
              </a:r>
            </a:p>
          </p:txBody>
        </p:sp>
        <p:cxnSp>
          <p:nvCxnSpPr>
            <p:cNvPr id="11" name="直线连接符 9">
              <a:extLst>
                <a:ext uri="{FF2B5EF4-FFF2-40B4-BE49-F238E27FC236}">
                  <a16:creationId xmlns="" xmlns:a16="http://schemas.microsoft.com/office/drawing/2014/main" id="{CB23DC9F-2EA8-4771-AD61-65D7177A6827}"/>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a:extLst>
                <a:ext uri="{FF2B5EF4-FFF2-40B4-BE49-F238E27FC236}">
                  <a16:creationId xmlns="" xmlns:a16="http://schemas.microsoft.com/office/drawing/2014/main" id="{83080519-523B-49E2-905D-F3DE3E5CAFED}"/>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12">
            <a:extLst>
              <a:ext uri="{FF2B5EF4-FFF2-40B4-BE49-F238E27FC236}">
                <a16:creationId xmlns="" xmlns:a16="http://schemas.microsoft.com/office/drawing/2014/main" id="{241553C4-964F-4514-A61F-60560A538241}"/>
              </a:ext>
            </a:extLst>
          </p:cNvPr>
          <p:cNvSpPr txBox="1">
            <a:spLocks noChangeArrowheads="1"/>
          </p:cNvSpPr>
          <p:nvPr/>
        </p:nvSpPr>
        <p:spPr bwMode="auto">
          <a:xfrm>
            <a:off x="677863" y="2382838"/>
            <a:ext cx="7848600"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Tx/>
              <a:buNone/>
            </a:pPr>
            <a:r>
              <a:rPr lang="zh-CN" altLang="en-US" sz="2800" b="1">
                <a:solidFill>
                  <a:srgbClr val="FF0000"/>
                </a:solidFill>
                <a:latin typeface="楷体" panose="02010609060101010101" pitchFamily="49" charset="-122"/>
                <a:ea typeface="楷体" panose="02010609060101010101" pitchFamily="49" charset="-122"/>
              </a:rPr>
              <a:t>    这段</a:t>
            </a:r>
            <a:r>
              <a:rPr lang="zh-CN" altLang="zh-CN" sz="2800" b="1">
                <a:solidFill>
                  <a:srgbClr val="FF0000"/>
                </a:solidFill>
                <a:latin typeface="楷体" panose="02010609060101010101" pitchFamily="49" charset="-122"/>
                <a:ea typeface="楷体" panose="02010609060101010101" pitchFamily="49" charset="-122"/>
              </a:rPr>
              <a:t>交代</a:t>
            </a:r>
            <a:r>
              <a:rPr lang="zh-CN" altLang="en-US" sz="2800" b="1">
                <a:solidFill>
                  <a:srgbClr val="FF0000"/>
                </a:solidFill>
                <a:latin typeface="楷体" panose="02010609060101010101" pitchFamily="49" charset="-122"/>
                <a:ea typeface="楷体" panose="02010609060101010101" pitchFamily="49" charset="-122"/>
              </a:rPr>
              <a:t>了</a:t>
            </a:r>
            <a:r>
              <a:rPr lang="zh-CN" altLang="zh-CN" sz="2800" b="1">
                <a:solidFill>
                  <a:srgbClr val="FF0000"/>
                </a:solidFill>
                <a:latin typeface="楷体" panose="02010609060101010101" pitchFamily="49" charset="-122"/>
                <a:ea typeface="楷体" panose="02010609060101010101" pitchFamily="49" charset="-122"/>
              </a:rPr>
              <a:t>我国航母舰载战斗机首次着舰的自然环境。</a:t>
            </a:r>
            <a:r>
              <a:rPr lang="zh-CN" altLang="en-US" sz="2800" b="1">
                <a:solidFill>
                  <a:srgbClr val="FF0000"/>
                </a:solidFill>
                <a:latin typeface="楷体" panose="02010609060101010101" pitchFamily="49" charset="-122"/>
                <a:ea typeface="楷体" panose="02010609060101010101" pitchFamily="49" charset="-122"/>
              </a:rPr>
              <a:t>“海风呼啸，海浪澎湃”“斩浪向前”“军旗迎风招展”等词句，一下子把整体布好了局，很容易在读者心里荡起涟漪，仿如一位画家已将画布底色定格。</a:t>
            </a:r>
          </a:p>
        </p:txBody>
      </p:sp>
      <p:sp>
        <p:nvSpPr>
          <p:cNvPr id="30724" name="矩形 12">
            <a:extLst>
              <a:ext uri="{FF2B5EF4-FFF2-40B4-BE49-F238E27FC236}">
                <a16:creationId xmlns="" xmlns:a16="http://schemas.microsoft.com/office/drawing/2014/main" id="{8A68940D-043C-4E96-A543-CFFDE616D6D5}"/>
              </a:ext>
            </a:extLst>
          </p:cNvPr>
          <p:cNvSpPr>
            <a:spLocks noChangeArrowheads="1"/>
          </p:cNvSpPr>
          <p:nvPr/>
        </p:nvSpPr>
        <p:spPr bwMode="auto">
          <a:xfrm>
            <a:off x="677863" y="700088"/>
            <a:ext cx="78486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zh-CN" altLang="en-US" sz="2800" b="1" dirty="0">
                <a:latin typeface="楷体" pitchFamily="49" charset="-122"/>
                <a:ea typeface="楷体" pitchFamily="49" charset="-122"/>
              </a:rPr>
              <a:t>    渤海某海域，</a:t>
            </a:r>
            <a:r>
              <a:rPr lang="zh-CN" altLang="en-US" sz="2800" b="1" u="sng" dirty="0">
                <a:uFill>
                  <a:solidFill>
                    <a:srgbClr val="FF0000"/>
                  </a:solidFill>
                </a:uFill>
                <a:latin typeface="楷体" pitchFamily="49" charset="-122"/>
                <a:ea typeface="楷体" pitchFamily="49" charset="-122"/>
              </a:rPr>
              <a:t>海风呼啸，海浪澎湃</a:t>
            </a:r>
            <a:r>
              <a:rPr lang="zh-CN" altLang="en-US" sz="2800" b="1" dirty="0">
                <a:latin typeface="楷体" pitchFamily="49" charset="-122"/>
                <a:ea typeface="楷体" pitchFamily="49" charset="-122"/>
              </a:rPr>
              <a:t>。辽阔的海面上，我国第一艘航空母舰</a:t>
            </a:r>
            <a:r>
              <a:rPr lang="en-US" altLang="zh-CN" sz="2800" b="1" dirty="0">
                <a:latin typeface="楷体" pitchFamily="49" charset="-122"/>
                <a:ea typeface="楷体" pitchFamily="49" charset="-122"/>
              </a:rPr>
              <a:t>——</a:t>
            </a:r>
            <a:r>
              <a:rPr lang="zh-CN" altLang="en-US" sz="2800" b="1" dirty="0">
                <a:latin typeface="楷体" pitchFamily="49" charset="-122"/>
                <a:ea typeface="楷体" pitchFamily="49" charset="-122"/>
              </a:rPr>
              <a:t>辽宁舰</a:t>
            </a:r>
            <a:r>
              <a:rPr lang="zh-CN" altLang="en-US" sz="2800" b="1" u="sng" dirty="0">
                <a:uFill>
                  <a:solidFill>
                    <a:srgbClr val="FF0000"/>
                  </a:solidFill>
                </a:uFill>
                <a:latin typeface="楷体" pitchFamily="49" charset="-122"/>
                <a:ea typeface="楷体" pitchFamily="49" charset="-122"/>
              </a:rPr>
              <a:t>斩浪向前</a:t>
            </a:r>
            <a:r>
              <a:rPr lang="zh-CN" altLang="en-US" sz="2800" b="1" dirty="0">
                <a:latin typeface="楷体" pitchFamily="49" charset="-122"/>
                <a:ea typeface="楷体" pitchFamily="49" charset="-122"/>
              </a:rPr>
              <a:t>。舰岛的主桅杆上，艳红的八一</a:t>
            </a:r>
            <a:r>
              <a:rPr lang="zh-CN" altLang="en-US" sz="2800" b="1" u="sng" dirty="0">
                <a:uFill>
                  <a:solidFill>
                    <a:srgbClr val="FF0000"/>
                  </a:solidFill>
                </a:uFill>
                <a:latin typeface="楷体" pitchFamily="49" charset="-122"/>
                <a:ea typeface="楷体" pitchFamily="49" charset="-122"/>
              </a:rPr>
              <a:t>军旗迎风招展</a:t>
            </a:r>
            <a:r>
              <a:rPr lang="zh-CN" altLang="en-US" sz="2800" b="1" dirty="0">
                <a:latin typeface="楷体" pitchFamily="49" charset="-122"/>
                <a:ea typeface="楷体" pitchFamily="49" charset="-122"/>
              </a:rPr>
              <a:t>。</a:t>
            </a:r>
            <a:endParaRPr lang="zh-CN" altLang="en-US" sz="2800" dirty="0">
              <a:latin typeface="楷体" pitchFamily="49" charset="-122"/>
              <a:ea typeface="楷体" pitchFamily="49" charset="-122"/>
            </a:endParaRPr>
          </a:p>
        </p:txBody>
      </p:sp>
      <p:grpSp>
        <p:nvGrpSpPr>
          <p:cNvPr id="28676" name="组合 15">
            <a:extLst>
              <a:ext uri="{FF2B5EF4-FFF2-40B4-BE49-F238E27FC236}">
                <a16:creationId xmlns="" xmlns:a16="http://schemas.microsoft.com/office/drawing/2014/main" id="{3A87B539-42CE-4A2B-BB53-119B67B7E8D6}"/>
              </a:ext>
            </a:extLst>
          </p:cNvPr>
          <p:cNvGrpSpPr>
            <a:grpSpLocks/>
          </p:cNvGrpSpPr>
          <p:nvPr/>
        </p:nvGrpSpPr>
        <p:grpSpPr bwMode="auto">
          <a:xfrm>
            <a:off x="44450" y="-39688"/>
            <a:ext cx="2006600" cy="522288"/>
            <a:chOff x="70" y="-63"/>
            <a:chExt cx="3160" cy="824"/>
          </a:xfrm>
        </p:grpSpPr>
        <p:sp>
          <p:nvSpPr>
            <p:cNvPr id="28677" name="文本框 6">
              <a:extLst>
                <a:ext uri="{FF2B5EF4-FFF2-40B4-BE49-F238E27FC236}">
                  <a16:creationId xmlns="" xmlns:a16="http://schemas.microsoft.com/office/drawing/2014/main" id="{F4B3F47D-6A65-49AE-98CA-03615DE03283}"/>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精读细研</a:t>
              </a:r>
            </a:p>
          </p:txBody>
        </p:sp>
        <p:cxnSp>
          <p:nvCxnSpPr>
            <p:cNvPr id="12" name="直线连接符 9">
              <a:extLst>
                <a:ext uri="{FF2B5EF4-FFF2-40B4-BE49-F238E27FC236}">
                  <a16:creationId xmlns="" xmlns:a16="http://schemas.microsoft.com/office/drawing/2014/main" id="{0CB9BF6A-9E84-4C52-8DF3-E864F9928471}"/>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a:extLst>
                <a:ext uri="{FF2B5EF4-FFF2-40B4-BE49-F238E27FC236}">
                  <a16:creationId xmlns="" xmlns:a16="http://schemas.microsoft.com/office/drawing/2014/main" id="{9313096B-EAA5-4E36-8D8F-6033DD0CA4DA}"/>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edge">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790C90D5-08AC-4E83-B622-23DE6FC5A75E}"/>
              </a:ext>
            </a:extLst>
          </p:cNvPr>
          <p:cNvSpPr/>
          <p:nvPr/>
        </p:nvSpPr>
        <p:spPr>
          <a:xfrm>
            <a:off x="755650" y="1031875"/>
            <a:ext cx="7775575" cy="1692275"/>
          </a:xfrm>
          <a:prstGeom prst="rect">
            <a:avLst/>
          </a:prstGeom>
        </p:spPr>
        <p:txBody>
          <a:bodyPr>
            <a:spAutoFit/>
          </a:bodyPr>
          <a:lstStyle/>
          <a:p>
            <a:pPr>
              <a:spcAft>
                <a:spcPts val="0"/>
              </a:spcAft>
              <a:defRPr/>
            </a:pPr>
            <a:r>
              <a:rPr lang="en-US" altLang="zh-CN" sz="2600" b="1" kern="100" dirty="0">
                <a:latin typeface="楷体" pitchFamily="49" charset="-122"/>
                <a:ea typeface="楷体" pitchFamily="49" charset="-122"/>
                <a:cs typeface="Times New Roman"/>
              </a:rPr>
              <a:t>    </a:t>
            </a:r>
            <a:r>
              <a:rPr lang="zh-CN" altLang="zh-CN" sz="2600" b="1" kern="100" dirty="0">
                <a:latin typeface="楷体" pitchFamily="49" charset="-122"/>
                <a:ea typeface="楷体" pitchFamily="49" charset="-122"/>
                <a:cs typeface="Times New Roman"/>
              </a:rPr>
              <a:t>这不是一次普通的飞行。航母舰载战斗机上舰</a:t>
            </a:r>
            <a:r>
              <a:rPr lang="zh-CN" altLang="en-US" sz="2600" b="1" kern="100" dirty="0">
                <a:latin typeface="楷体" pitchFamily="49" charset="-122"/>
                <a:ea typeface="楷体" pitchFamily="49" charset="-122"/>
                <a:cs typeface="Times New Roman"/>
              </a:rPr>
              <a:t>，</a:t>
            </a:r>
            <a:r>
              <a:rPr lang="zh-CN" altLang="zh-CN" sz="2600" b="1" kern="100" dirty="0">
                <a:latin typeface="楷体" pitchFamily="49" charset="-122"/>
                <a:ea typeface="楷体" pitchFamily="49" charset="-122"/>
                <a:cs typeface="Times New Roman"/>
              </a:rPr>
              <a:t>承载着国人的强军梦想。浩瀚的大海可以</a:t>
            </a:r>
            <a:r>
              <a:rPr lang="zh-CN" altLang="en-US" sz="2600" b="1" kern="100" dirty="0">
                <a:latin typeface="楷体" pitchFamily="49" charset="-122"/>
                <a:ea typeface="楷体" pitchFamily="49" charset="-122"/>
                <a:cs typeface="Times New Roman"/>
              </a:rPr>
              <a:t>做</a:t>
            </a:r>
            <a:r>
              <a:rPr lang="zh-CN" altLang="zh-CN" sz="2600" b="1" kern="100" dirty="0">
                <a:latin typeface="楷体" pitchFamily="49" charset="-122"/>
                <a:ea typeface="楷体" pitchFamily="49" charset="-122"/>
                <a:cs typeface="Times New Roman"/>
              </a:rPr>
              <a:t>证</a:t>
            </a:r>
            <a:r>
              <a:rPr lang="en-US" altLang="zh-CN" sz="2600" b="1" kern="100" dirty="0">
                <a:latin typeface="楷体" pitchFamily="49" charset="-122"/>
                <a:ea typeface="楷体" pitchFamily="49" charset="-122"/>
                <a:cs typeface="Times New Roman"/>
              </a:rPr>
              <a:t>,</a:t>
            </a:r>
            <a:r>
              <a:rPr lang="zh-CN" altLang="zh-CN" sz="2600" b="1" kern="100" dirty="0">
                <a:latin typeface="楷体" pitchFamily="49" charset="-122"/>
                <a:ea typeface="楷体" pitchFamily="49" charset="-122"/>
                <a:cs typeface="Times New Roman"/>
              </a:rPr>
              <a:t>为了这一梦想成真</a:t>
            </a:r>
            <a:r>
              <a:rPr lang="zh-CN" altLang="en-US" sz="2600" b="1" kern="100" dirty="0">
                <a:latin typeface="楷体" pitchFamily="49" charset="-122"/>
                <a:ea typeface="楷体" pitchFamily="49" charset="-122"/>
                <a:cs typeface="Times New Roman"/>
              </a:rPr>
              <a:t>，</a:t>
            </a:r>
            <a:r>
              <a:rPr lang="zh-CN" altLang="zh-CN" sz="2600" b="1" kern="100" dirty="0">
                <a:latin typeface="楷体" pitchFamily="49" charset="-122"/>
                <a:ea typeface="楷体" pitchFamily="49" charset="-122"/>
                <a:cs typeface="Times New Roman"/>
              </a:rPr>
              <a:t>古老的中华民族</a:t>
            </a:r>
            <a:r>
              <a:rPr lang="zh-CN" altLang="en-US" sz="2600" b="1" kern="100" dirty="0">
                <a:latin typeface="楷体" pitchFamily="49" charset="-122"/>
                <a:ea typeface="楷体" pitchFamily="49" charset="-122"/>
                <a:cs typeface="Times New Roman"/>
              </a:rPr>
              <a:t>，</a:t>
            </a:r>
            <a:r>
              <a:rPr lang="zh-CN" altLang="zh-CN" sz="2600" b="1" kern="100" dirty="0">
                <a:latin typeface="楷体" pitchFamily="49" charset="-122"/>
                <a:ea typeface="楷体" pitchFamily="49" charset="-122"/>
                <a:cs typeface="Times New Roman"/>
              </a:rPr>
              <a:t>已经等了近百年</a:t>
            </a:r>
            <a:r>
              <a:rPr lang="zh-CN" altLang="en-US" sz="2600" b="1" kern="100" dirty="0">
                <a:latin typeface="楷体" pitchFamily="49" charset="-122"/>
                <a:ea typeface="楷体" pitchFamily="49" charset="-122"/>
                <a:cs typeface="Times New Roman"/>
              </a:rPr>
              <a:t>；</a:t>
            </a:r>
            <a:r>
              <a:rPr lang="zh-CN" altLang="zh-CN" sz="2600" b="1" kern="100" dirty="0">
                <a:latin typeface="楷体" pitchFamily="49" charset="-122"/>
                <a:ea typeface="楷体" pitchFamily="49" charset="-122"/>
                <a:cs typeface="Times New Roman"/>
              </a:rPr>
              <a:t>人民海军官兵</a:t>
            </a:r>
            <a:r>
              <a:rPr lang="zh-CN" altLang="en-US" sz="2600" b="1" kern="100" dirty="0">
                <a:latin typeface="楷体" pitchFamily="49" charset="-122"/>
                <a:ea typeface="楷体" pitchFamily="49" charset="-122"/>
                <a:cs typeface="Times New Roman"/>
              </a:rPr>
              <a:t>，</a:t>
            </a:r>
            <a:r>
              <a:rPr lang="zh-CN" altLang="zh-CN" sz="2600" b="1" kern="100" dirty="0">
                <a:latin typeface="楷体" pitchFamily="49" charset="-122"/>
                <a:ea typeface="楷体" pitchFamily="49" charset="-122"/>
                <a:cs typeface="Times New Roman"/>
              </a:rPr>
              <a:t>已经期盼了半个多世纪。</a:t>
            </a:r>
            <a:endParaRPr lang="zh-CN" altLang="zh-CN" sz="2600" b="1" kern="100" dirty="0">
              <a:latin typeface="楷体" pitchFamily="49" charset="-122"/>
              <a:ea typeface="楷体" pitchFamily="49" charset="-122"/>
              <a:cs typeface="Courier New"/>
            </a:endParaRPr>
          </a:p>
        </p:txBody>
      </p:sp>
      <p:sp>
        <p:nvSpPr>
          <p:cNvPr id="3" name="矩形 2">
            <a:extLst>
              <a:ext uri="{FF2B5EF4-FFF2-40B4-BE49-F238E27FC236}">
                <a16:creationId xmlns="" xmlns:a16="http://schemas.microsoft.com/office/drawing/2014/main" id="{0DC19379-38E9-451B-8E50-63F6DF9A6E8C}"/>
              </a:ext>
            </a:extLst>
          </p:cNvPr>
          <p:cNvSpPr/>
          <p:nvPr/>
        </p:nvSpPr>
        <p:spPr>
          <a:xfrm>
            <a:off x="755650" y="3190875"/>
            <a:ext cx="7775575" cy="893763"/>
          </a:xfrm>
          <a:prstGeom prst="rect">
            <a:avLst/>
          </a:prstGeom>
        </p:spPr>
        <p:txBody>
          <a:bodyPr>
            <a:spAutoFit/>
          </a:bodyPr>
          <a:lstStyle/>
          <a:p>
            <a:pPr>
              <a:spcAft>
                <a:spcPts val="0"/>
              </a:spcAft>
              <a:defRPr/>
            </a:pPr>
            <a:r>
              <a:rPr lang="zh-CN" altLang="en-US" sz="2600" b="1" kern="100" dirty="0">
                <a:solidFill>
                  <a:srgbClr val="FF0000"/>
                </a:solidFill>
                <a:latin typeface="楷体" pitchFamily="49" charset="-122"/>
                <a:ea typeface="楷体" pitchFamily="49" charset="-122"/>
                <a:cs typeface="Times New Roman"/>
              </a:rPr>
              <a:t>    这段文字揭示了我国航母舰载机成功着舰的巨大历史意义。</a:t>
            </a:r>
            <a:endParaRPr lang="zh-CN" altLang="zh-CN" sz="2600" b="1" kern="100" dirty="0">
              <a:solidFill>
                <a:srgbClr val="FF0000"/>
              </a:solidFill>
              <a:latin typeface="楷体" pitchFamily="49" charset="-122"/>
              <a:ea typeface="楷体" pitchFamily="49" charset="-122"/>
              <a:cs typeface="Courier New"/>
            </a:endParaRPr>
          </a:p>
        </p:txBody>
      </p:sp>
      <p:grpSp>
        <p:nvGrpSpPr>
          <p:cNvPr id="29700" name="组合 15">
            <a:extLst>
              <a:ext uri="{FF2B5EF4-FFF2-40B4-BE49-F238E27FC236}">
                <a16:creationId xmlns="" xmlns:a16="http://schemas.microsoft.com/office/drawing/2014/main" id="{18187AA5-9BE4-4B3B-99F2-64ACAF0C4860}"/>
              </a:ext>
            </a:extLst>
          </p:cNvPr>
          <p:cNvGrpSpPr>
            <a:grpSpLocks/>
          </p:cNvGrpSpPr>
          <p:nvPr/>
        </p:nvGrpSpPr>
        <p:grpSpPr bwMode="auto">
          <a:xfrm>
            <a:off x="44450" y="-39688"/>
            <a:ext cx="2006600" cy="522288"/>
            <a:chOff x="70" y="-63"/>
            <a:chExt cx="3160" cy="824"/>
          </a:xfrm>
        </p:grpSpPr>
        <p:sp>
          <p:nvSpPr>
            <p:cNvPr id="29701" name="文本框 6">
              <a:extLst>
                <a:ext uri="{FF2B5EF4-FFF2-40B4-BE49-F238E27FC236}">
                  <a16:creationId xmlns="" xmlns:a16="http://schemas.microsoft.com/office/drawing/2014/main" id="{BC5F2179-3B7B-4CDC-B931-149E0D1D3AFC}"/>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精读细研</a:t>
              </a:r>
            </a:p>
          </p:txBody>
        </p:sp>
        <p:cxnSp>
          <p:nvCxnSpPr>
            <p:cNvPr id="10" name="直线连接符 9">
              <a:extLst>
                <a:ext uri="{FF2B5EF4-FFF2-40B4-BE49-F238E27FC236}">
                  <a16:creationId xmlns="" xmlns:a16="http://schemas.microsoft.com/office/drawing/2014/main" id="{16080A47-2FC0-4B72-A956-DB4657E5C8FC}"/>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16:creationId xmlns="" xmlns:a16="http://schemas.microsoft.com/office/drawing/2014/main" id="{CD5A6AFA-35B2-45A8-8A7C-37F0DAD8171D}"/>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 xmlns:a16="http://schemas.microsoft.com/office/drawing/2014/main" id="{31E06726-80AF-4933-9DED-F8361FB5677E}"/>
              </a:ext>
            </a:extLst>
          </p:cNvPr>
          <p:cNvSpPr txBox="1">
            <a:spLocks noChangeArrowheads="1"/>
          </p:cNvSpPr>
          <p:nvPr/>
        </p:nvSpPr>
        <p:spPr bwMode="auto">
          <a:xfrm>
            <a:off x="541338" y="782638"/>
            <a:ext cx="8142287"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defRPr/>
            </a:pPr>
            <a:r>
              <a:rPr lang="zh-CN" altLang="en-US" sz="2800" b="1" dirty="0">
                <a:latin typeface="楷体" pitchFamily="49" charset="-122"/>
                <a:ea typeface="楷体" pitchFamily="49" charset="-122"/>
              </a:rPr>
              <a:t>    据统计，航母大国舰载机</a:t>
            </a:r>
            <a:r>
              <a:rPr lang="en-US" altLang="zh-CN" sz="2800" b="1" u="sng" dirty="0">
                <a:uFill>
                  <a:solidFill>
                    <a:srgbClr val="FF0000"/>
                  </a:solidFill>
                </a:uFill>
                <a:latin typeface="楷体" pitchFamily="49" charset="-122"/>
                <a:ea typeface="楷体" pitchFamily="49" charset="-122"/>
              </a:rPr>
              <a:t>80%</a:t>
            </a:r>
            <a:r>
              <a:rPr lang="zh-CN" altLang="en-US" sz="2800" b="1" dirty="0">
                <a:latin typeface="楷体" pitchFamily="49" charset="-122"/>
                <a:ea typeface="楷体" pitchFamily="49" charset="-122"/>
              </a:rPr>
              <a:t>的事故发生在着舰过程中。第二次世界大战结束到现在，某大国海军已经坠毁了</a:t>
            </a:r>
            <a:r>
              <a:rPr lang="en-US" altLang="zh-CN" sz="2800" b="1" u="sng" dirty="0">
                <a:uFill>
                  <a:solidFill>
                    <a:srgbClr val="FF0000"/>
                  </a:solidFill>
                </a:uFill>
                <a:latin typeface="楷体" pitchFamily="49" charset="-122"/>
                <a:ea typeface="楷体" pitchFamily="49" charset="-122"/>
              </a:rPr>
              <a:t>1000</a:t>
            </a:r>
            <a:r>
              <a:rPr lang="zh-CN" altLang="en-US" sz="2800" b="1" dirty="0">
                <a:latin typeface="楷体" pitchFamily="49" charset="-122"/>
                <a:ea typeface="楷体" pitchFamily="49" charset="-122"/>
              </a:rPr>
              <a:t>多架飞机，</a:t>
            </a:r>
            <a:r>
              <a:rPr lang="en-US" altLang="zh-CN" sz="2800" b="1" u="sng" dirty="0">
                <a:uFill>
                  <a:solidFill>
                    <a:srgbClr val="FF0000"/>
                  </a:solidFill>
                </a:uFill>
                <a:latin typeface="楷体" pitchFamily="49" charset="-122"/>
                <a:ea typeface="楷体" pitchFamily="49" charset="-122"/>
              </a:rPr>
              <a:t>700</a:t>
            </a:r>
            <a:r>
              <a:rPr lang="zh-CN" altLang="en-US" sz="2800" b="1" dirty="0">
                <a:latin typeface="楷体" pitchFamily="49" charset="-122"/>
                <a:ea typeface="楷体" pitchFamily="49" charset="-122"/>
              </a:rPr>
              <a:t>多名飞行员丧生，其中绝大部分事故是发生在着舰的时候。</a:t>
            </a:r>
          </a:p>
        </p:txBody>
      </p:sp>
      <p:sp>
        <p:nvSpPr>
          <p:cNvPr id="7" name="TextBox 6">
            <a:extLst>
              <a:ext uri="{FF2B5EF4-FFF2-40B4-BE49-F238E27FC236}">
                <a16:creationId xmlns="" xmlns:a16="http://schemas.microsoft.com/office/drawing/2014/main" id="{974CFE24-75FB-405A-B58A-7E315E7AEEEF}"/>
              </a:ext>
            </a:extLst>
          </p:cNvPr>
          <p:cNvSpPr txBox="1">
            <a:spLocks noChangeArrowheads="1"/>
          </p:cNvSpPr>
          <p:nvPr/>
        </p:nvSpPr>
        <p:spPr bwMode="auto">
          <a:xfrm>
            <a:off x="541338" y="3040063"/>
            <a:ext cx="814228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solidFill>
                  <a:srgbClr val="FF0000"/>
                </a:solidFill>
                <a:latin typeface="楷体" panose="02010609060101010101" pitchFamily="49" charset="-122"/>
                <a:ea typeface="楷体" panose="02010609060101010101" pitchFamily="49" charset="-122"/>
              </a:rPr>
              <a:t>    运用具体数字，举例说明航母舰载战斗机着舰的危险性。</a:t>
            </a:r>
          </a:p>
        </p:txBody>
      </p:sp>
      <p:grpSp>
        <p:nvGrpSpPr>
          <p:cNvPr id="30724" name="组合 15">
            <a:extLst>
              <a:ext uri="{FF2B5EF4-FFF2-40B4-BE49-F238E27FC236}">
                <a16:creationId xmlns="" xmlns:a16="http://schemas.microsoft.com/office/drawing/2014/main" id="{BB72ADDC-11B0-4755-B01D-A23C1134A1B4}"/>
              </a:ext>
            </a:extLst>
          </p:cNvPr>
          <p:cNvGrpSpPr>
            <a:grpSpLocks/>
          </p:cNvGrpSpPr>
          <p:nvPr/>
        </p:nvGrpSpPr>
        <p:grpSpPr bwMode="auto">
          <a:xfrm>
            <a:off x="44450" y="-39688"/>
            <a:ext cx="2006600" cy="522288"/>
            <a:chOff x="70" y="-63"/>
            <a:chExt cx="3160" cy="824"/>
          </a:xfrm>
        </p:grpSpPr>
        <p:sp>
          <p:nvSpPr>
            <p:cNvPr id="30725" name="文本框 6">
              <a:extLst>
                <a:ext uri="{FF2B5EF4-FFF2-40B4-BE49-F238E27FC236}">
                  <a16:creationId xmlns="" xmlns:a16="http://schemas.microsoft.com/office/drawing/2014/main" id="{F9109055-B888-4206-A9BA-E207B5AA2295}"/>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精读细研</a:t>
              </a:r>
            </a:p>
          </p:txBody>
        </p:sp>
        <p:cxnSp>
          <p:nvCxnSpPr>
            <p:cNvPr id="12" name="直线连接符 9">
              <a:extLst>
                <a:ext uri="{FF2B5EF4-FFF2-40B4-BE49-F238E27FC236}">
                  <a16:creationId xmlns="" xmlns:a16="http://schemas.microsoft.com/office/drawing/2014/main" id="{7A1D16D9-C439-4921-B99D-872AFCE66EAB}"/>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a:extLst>
                <a:ext uri="{FF2B5EF4-FFF2-40B4-BE49-F238E27FC236}">
                  <a16:creationId xmlns="" xmlns:a16="http://schemas.microsoft.com/office/drawing/2014/main" id="{49511125-1A56-4DBC-BE9E-81C8654FAAB5}"/>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 xmlns:a16="http://schemas.microsoft.com/office/drawing/2014/main" id="{5606E545-816E-4147-A1D5-D4FEB5465A50}"/>
              </a:ext>
            </a:extLst>
          </p:cNvPr>
          <p:cNvSpPr txBox="1">
            <a:spLocks noChangeArrowheads="1"/>
          </p:cNvSpPr>
          <p:nvPr/>
        </p:nvSpPr>
        <p:spPr bwMode="auto">
          <a:xfrm>
            <a:off x="852488" y="1019175"/>
            <a:ext cx="7747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defRPr/>
            </a:pPr>
            <a:r>
              <a:rPr lang="zh-CN" altLang="en-US" sz="2800" b="1" dirty="0">
                <a:latin typeface="楷体" pitchFamily="49" charset="-122"/>
                <a:ea typeface="楷体" pitchFamily="49" charset="-122"/>
              </a:rPr>
              <a:t>塔台内，时钟指针的每次跳动，都在</a:t>
            </a:r>
            <a:r>
              <a:rPr lang="zh-CN" altLang="en-US" sz="2800" b="1" u="sng" dirty="0">
                <a:uFill>
                  <a:solidFill>
                    <a:srgbClr val="FF0000"/>
                  </a:solidFill>
                </a:uFill>
                <a:latin typeface="楷体" pitchFamily="49" charset="-122"/>
                <a:ea typeface="楷体" pitchFamily="49" charset="-122"/>
              </a:rPr>
              <a:t>揪</a:t>
            </a:r>
            <a:r>
              <a:rPr lang="zh-CN" altLang="en-US" sz="2800" b="1" dirty="0">
                <a:latin typeface="楷体" pitchFamily="49" charset="-122"/>
                <a:ea typeface="楷体" pitchFamily="49" charset="-122"/>
              </a:rPr>
              <a:t>着人心。</a:t>
            </a:r>
          </a:p>
        </p:txBody>
      </p:sp>
      <p:sp>
        <p:nvSpPr>
          <p:cNvPr id="10" name="TextBox 9">
            <a:extLst>
              <a:ext uri="{FF2B5EF4-FFF2-40B4-BE49-F238E27FC236}">
                <a16:creationId xmlns="" xmlns:a16="http://schemas.microsoft.com/office/drawing/2014/main" id="{551EC1AE-AD54-439E-ADC7-104883A71D28}"/>
              </a:ext>
            </a:extLst>
          </p:cNvPr>
          <p:cNvSpPr txBox="1">
            <a:spLocks noChangeArrowheads="1"/>
          </p:cNvSpPr>
          <p:nvPr/>
        </p:nvSpPr>
        <p:spPr bwMode="auto">
          <a:xfrm>
            <a:off x="852488" y="2049463"/>
            <a:ext cx="774700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FF0000"/>
                </a:solidFill>
                <a:latin typeface="楷体" panose="02010609060101010101" pitchFamily="49" charset="-122"/>
                <a:ea typeface="楷体" panose="02010609060101010101" pitchFamily="49" charset="-122"/>
              </a:rPr>
              <a:t>    一个“揪”字将着舰的难度和紧张的气氛做了更深一步的渲染。作者笔端情感流露的自然表达，寥寥数字，虽无声，却将个人情绪融入着舰过程，渲染了着舰工作人员紧张、激动的心情。</a:t>
            </a:r>
          </a:p>
        </p:txBody>
      </p:sp>
      <p:grpSp>
        <p:nvGrpSpPr>
          <p:cNvPr id="31748" name="组合 15">
            <a:extLst>
              <a:ext uri="{FF2B5EF4-FFF2-40B4-BE49-F238E27FC236}">
                <a16:creationId xmlns="" xmlns:a16="http://schemas.microsoft.com/office/drawing/2014/main" id="{C25F32A6-CA43-42C2-83BE-DAAD96B8021B}"/>
              </a:ext>
            </a:extLst>
          </p:cNvPr>
          <p:cNvGrpSpPr>
            <a:grpSpLocks/>
          </p:cNvGrpSpPr>
          <p:nvPr/>
        </p:nvGrpSpPr>
        <p:grpSpPr bwMode="auto">
          <a:xfrm>
            <a:off x="44450" y="-39688"/>
            <a:ext cx="2006600" cy="522288"/>
            <a:chOff x="70" y="-63"/>
            <a:chExt cx="3160" cy="824"/>
          </a:xfrm>
        </p:grpSpPr>
        <p:sp>
          <p:nvSpPr>
            <p:cNvPr id="31749" name="文本框 6">
              <a:extLst>
                <a:ext uri="{FF2B5EF4-FFF2-40B4-BE49-F238E27FC236}">
                  <a16:creationId xmlns="" xmlns:a16="http://schemas.microsoft.com/office/drawing/2014/main" id="{E940AA38-34FE-4F1D-90AB-0DDBAA74F10B}"/>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精读细研</a:t>
              </a:r>
            </a:p>
          </p:txBody>
        </p:sp>
        <p:cxnSp>
          <p:nvCxnSpPr>
            <p:cNvPr id="12" name="直线连接符 9">
              <a:extLst>
                <a:ext uri="{FF2B5EF4-FFF2-40B4-BE49-F238E27FC236}">
                  <a16:creationId xmlns="" xmlns:a16="http://schemas.microsoft.com/office/drawing/2014/main" id="{928CFF6A-8133-4D20-B18A-AE3E768F96E4}"/>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a:extLst>
                <a:ext uri="{FF2B5EF4-FFF2-40B4-BE49-F238E27FC236}">
                  <a16:creationId xmlns="" xmlns:a16="http://schemas.microsoft.com/office/drawing/2014/main" id="{9AE3BB38-2FF3-4BA0-A058-B13623D8D234}"/>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heckerboard(across)">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矩形 14">
            <a:extLst>
              <a:ext uri="{FF2B5EF4-FFF2-40B4-BE49-F238E27FC236}">
                <a16:creationId xmlns="" xmlns:a16="http://schemas.microsoft.com/office/drawing/2014/main" id="{B5F4E538-DF4B-4FDB-9C65-8B79FB412344}"/>
              </a:ext>
            </a:extLst>
          </p:cNvPr>
          <p:cNvSpPr>
            <a:spLocks noChangeArrowheads="1"/>
          </p:cNvSpPr>
          <p:nvPr/>
        </p:nvSpPr>
        <p:spPr bwMode="auto">
          <a:xfrm>
            <a:off x="627063" y="842963"/>
            <a:ext cx="7993062"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sz="2800" b="1" dirty="0">
                <a:latin typeface="楷体" pitchFamily="49" charset="-122"/>
                <a:ea typeface="楷体" pitchFamily="49" charset="-122"/>
              </a:rPr>
              <a:t> </a:t>
            </a:r>
            <a:r>
              <a:rPr lang="zh-CN" altLang="en-US" sz="2800" b="1" dirty="0">
                <a:latin typeface="楷体" pitchFamily="49" charset="-122"/>
                <a:ea typeface="楷体" pitchFamily="49" charset="-122"/>
              </a:rPr>
              <a:t>   </a:t>
            </a:r>
            <a:r>
              <a:rPr lang="zh-CN" altLang="zh-CN" sz="2800" b="1" dirty="0">
                <a:latin typeface="楷体" pitchFamily="49" charset="-122"/>
                <a:ea typeface="楷体" pitchFamily="49" charset="-122"/>
              </a:rPr>
              <a:t>飞行塔台内</a:t>
            </a:r>
            <a:r>
              <a:rPr lang="zh-CN" altLang="en-US" sz="2800" b="1" dirty="0">
                <a:latin typeface="楷体" pitchFamily="49" charset="-122"/>
                <a:ea typeface="楷体" pitchFamily="49" charset="-122"/>
              </a:rPr>
              <a:t>，</a:t>
            </a:r>
            <a:r>
              <a:rPr lang="zh-CN" altLang="zh-CN" sz="2800" b="1" u="sng" dirty="0">
                <a:uFill>
                  <a:solidFill>
                    <a:srgbClr val="FF0000"/>
                  </a:solidFill>
                </a:uFill>
                <a:latin typeface="楷体" pitchFamily="49" charset="-122"/>
                <a:ea typeface="楷体" pitchFamily="49" charset="-122"/>
              </a:rPr>
              <a:t>一双双布满血丝的眼睛</a:t>
            </a:r>
            <a:r>
              <a:rPr lang="zh-CN" altLang="en-US" sz="2800" b="1" dirty="0">
                <a:latin typeface="楷体" pitchFamily="49" charset="-122"/>
                <a:ea typeface="楷体" pitchFamily="49" charset="-122"/>
              </a:rPr>
              <a:t>，</a:t>
            </a:r>
            <a:r>
              <a:rPr lang="zh-CN" altLang="zh-CN" sz="2800" b="1" u="sng" dirty="0">
                <a:uFill>
                  <a:solidFill>
                    <a:srgbClr val="FF0000"/>
                  </a:solidFill>
                </a:uFill>
                <a:latin typeface="楷体" pitchFamily="49" charset="-122"/>
                <a:ea typeface="楷体" pitchFamily="49" charset="-122"/>
              </a:rPr>
              <a:t>紧盯着</a:t>
            </a:r>
            <a:r>
              <a:rPr lang="zh-CN" altLang="zh-CN" sz="2800" b="1" dirty="0">
                <a:latin typeface="楷体" pitchFamily="49" charset="-122"/>
                <a:ea typeface="楷体" pitchFamily="49" charset="-122"/>
              </a:rPr>
              <a:t>监视屏幕上不断跳动的参数和曲线</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密切跟踪正在空中调整飞行姿态的舰载机。</a:t>
            </a:r>
            <a:endParaRPr lang="zh-CN" altLang="en-US" sz="2800" b="1" dirty="0">
              <a:latin typeface="楷体" pitchFamily="49" charset="-122"/>
              <a:ea typeface="楷体" pitchFamily="49" charset="-122"/>
            </a:endParaRPr>
          </a:p>
        </p:txBody>
      </p:sp>
      <p:sp>
        <p:nvSpPr>
          <p:cNvPr id="16" name="矩形 15">
            <a:extLst>
              <a:ext uri="{FF2B5EF4-FFF2-40B4-BE49-F238E27FC236}">
                <a16:creationId xmlns="" xmlns:a16="http://schemas.microsoft.com/office/drawing/2014/main" id="{41075A78-49E8-4638-A7D6-568451AA7BD9}"/>
              </a:ext>
            </a:extLst>
          </p:cNvPr>
          <p:cNvSpPr>
            <a:spLocks noChangeArrowheads="1"/>
          </p:cNvSpPr>
          <p:nvPr/>
        </p:nvSpPr>
        <p:spPr bwMode="auto">
          <a:xfrm>
            <a:off x="627063" y="2627313"/>
            <a:ext cx="7993062"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solidFill>
                  <a:srgbClr val="FF0000"/>
                </a:solidFill>
                <a:latin typeface="楷体" panose="02010609060101010101" pitchFamily="49" charset="-122"/>
                <a:ea typeface="楷体" panose="02010609060101010101" pitchFamily="49" charset="-122"/>
              </a:rPr>
              <a:t>    </a:t>
            </a:r>
            <a:r>
              <a:rPr lang="zh-CN" altLang="zh-CN" sz="2800" b="1">
                <a:solidFill>
                  <a:srgbClr val="FF0000"/>
                </a:solidFill>
                <a:latin typeface="楷体" panose="02010609060101010101" pitchFamily="49" charset="-122"/>
                <a:ea typeface="楷体" panose="02010609060101010101" pitchFamily="49" charset="-122"/>
              </a:rPr>
              <a:t>“一双双”说明不是一个人</a:t>
            </a:r>
            <a:r>
              <a:rPr lang="zh-CN" altLang="en-US" sz="2800" b="1">
                <a:solidFill>
                  <a:srgbClr val="FF0000"/>
                </a:solidFill>
                <a:latin typeface="楷体" panose="02010609060101010101" pitchFamily="49" charset="-122"/>
                <a:ea typeface="楷体" panose="02010609060101010101" pitchFamily="49" charset="-122"/>
              </a:rPr>
              <a:t>，</a:t>
            </a:r>
            <a:r>
              <a:rPr lang="zh-CN" altLang="zh-CN" sz="2800" b="1">
                <a:solidFill>
                  <a:srgbClr val="FF0000"/>
                </a:solidFill>
                <a:latin typeface="楷体" panose="02010609060101010101" pitchFamily="49" charset="-122"/>
                <a:ea typeface="楷体" panose="02010609060101010101" pitchFamily="49" charset="-122"/>
              </a:rPr>
              <a:t>“布满血丝的眼睛”说明人们为这次着舰做了辛苦的准备</a:t>
            </a:r>
            <a:r>
              <a:rPr lang="zh-CN" altLang="en-US" sz="2800" b="1">
                <a:solidFill>
                  <a:srgbClr val="FF0000"/>
                </a:solidFill>
                <a:latin typeface="楷体" panose="02010609060101010101" pitchFamily="49" charset="-122"/>
                <a:ea typeface="楷体" panose="02010609060101010101" pitchFamily="49" charset="-122"/>
              </a:rPr>
              <a:t>工作，</a:t>
            </a:r>
            <a:endParaRPr lang="en-US" altLang="zh-CN" sz="2800" b="1">
              <a:solidFill>
                <a:srgbClr val="FF0000"/>
              </a:solidFill>
              <a:latin typeface="楷体" panose="02010609060101010101" pitchFamily="49" charset="-122"/>
              <a:ea typeface="楷体" panose="02010609060101010101" pitchFamily="49" charset="-122"/>
            </a:endParaRPr>
          </a:p>
          <a:p>
            <a:pPr eaLnBrk="1" hangingPunct="1"/>
            <a:r>
              <a:rPr lang="zh-CN" altLang="zh-CN" sz="2800" b="1">
                <a:solidFill>
                  <a:srgbClr val="FF0000"/>
                </a:solidFill>
                <a:latin typeface="楷体" panose="02010609060101010101" pitchFamily="49" charset="-122"/>
                <a:ea typeface="楷体" panose="02010609060101010101" pitchFamily="49" charset="-122"/>
              </a:rPr>
              <a:t>“紧盯着”说明人们对这次着舰很重视。</a:t>
            </a:r>
            <a:endParaRPr lang="zh-CN" altLang="en-US" sz="2800" b="1">
              <a:solidFill>
                <a:srgbClr val="FF0000"/>
              </a:solidFill>
              <a:latin typeface="楷体" panose="02010609060101010101" pitchFamily="49" charset="-122"/>
              <a:ea typeface="楷体" panose="02010609060101010101" pitchFamily="49" charset="-122"/>
            </a:endParaRPr>
          </a:p>
        </p:txBody>
      </p:sp>
      <p:grpSp>
        <p:nvGrpSpPr>
          <p:cNvPr id="32772" name="组合 15">
            <a:extLst>
              <a:ext uri="{FF2B5EF4-FFF2-40B4-BE49-F238E27FC236}">
                <a16:creationId xmlns="" xmlns:a16="http://schemas.microsoft.com/office/drawing/2014/main" id="{2E29BCD6-E46B-47E5-BDE4-ED47A33B821B}"/>
              </a:ext>
            </a:extLst>
          </p:cNvPr>
          <p:cNvGrpSpPr>
            <a:grpSpLocks/>
          </p:cNvGrpSpPr>
          <p:nvPr/>
        </p:nvGrpSpPr>
        <p:grpSpPr bwMode="auto">
          <a:xfrm>
            <a:off x="44450" y="-39688"/>
            <a:ext cx="2006600" cy="522288"/>
            <a:chOff x="70" y="-63"/>
            <a:chExt cx="3160" cy="824"/>
          </a:xfrm>
        </p:grpSpPr>
        <p:sp>
          <p:nvSpPr>
            <p:cNvPr id="32773" name="文本框 6">
              <a:extLst>
                <a:ext uri="{FF2B5EF4-FFF2-40B4-BE49-F238E27FC236}">
                  <a16:creationId xmlns="" xmlns:a16="http://schemas.microsoft.com/office/drawing/2014/main" id="{96615870-1D97-44FF-AE6D-F6023394735F}"/>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精读细研</a:t>
              </a:r>
            </a:p>
          </p:txBody>
        </p:sp>
        <p:cxnSp>
          <p:nvCxnSpPr>
            <p:cNvPr id="10" name="直线连接符 9">
              <a:extLst>
                <a:ext uri="{FF2B5EF4-FFF2-40B4-BE49-F238E27FC236}">
                  <a16:creationId xmlns="" xmlns:a16="http://schemas.microsoft.com/office/drawing/2014/main" id="{366C42CE-2992-4F2E-AADD-9389E9C5153B}"/>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16:creationId xmlns="" xmlns:a16="http://schemas.microsoft.com/office/drawing/2014/main" id="{BD56750E-4F60-4DD6-B5BA-FFA6F5602BE5}"/>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矩形 5">
            <a:extLst>
              <a:ext uri="{FF2B5EF4-FFF2-40B4-BE49-F238E27FC236}">
                <a16:creationId xmlns="" xmlns:a16="http://schemas.microsoft.com/office/drawing/2014/main" id="{E52B06CD-910F-44FF-A0EE-FEED9F218DCA}"/>
              </a:ext>
            </a:extLst>
          </p:cNvPr>
          <p:cNvSpPr>
            <a:spLocks noChangeArrowheads="1"/>
          </p:cNvSpPr>
          <p:nvPr/>
        </p:nvSpPr>
        <p:spPr bwMode="auto">
          <a:xfrm>
            <a:off x="611188" y="696913"/>
            <a:ext cx="7921625"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sz="2800" b="1" dirty="0">
                <a:latin typeface="楷体" pitchFamily="49" charset="-122"/>
                <a:ea typeface="楷体" pitchFamily="49" charset="-122"/>
              </a:rPr>
              <a:t>    </a:t>
            </a:r>
            <a:r>
              <a:rPr lang="zh-CN" altLang="zh-CN" sz="2800" b="1" dirty="0">
                <a:latin typeface="楷体" pitchFamily="49" charset="-122"/>
                <a:ea typeface="楷体" pitchFamily="49" charset="-122"/>
              </a:rPr>
              <a:t>舰载战斗机上舰</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中国白手起家</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一切从零开始。某大国一名上将曾说</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a:t>
            </a:r>
            <a:r>
              <a:rPr lang="zh-CN" altLang="zh-CN" sz="2800" b="1" u="sng" dirty="0">
                <a:uFill>
                  <a:solidFill>
                    <a:srgbClr val="FF0000"/>
                  </a:solidFill>
                </a:uFill>
                <a:latin typeface="楷体" pitchFamily="49" charset="-122"/>
                <a:ea typeface="楷体" pitchFamily="49" charset="-122"/>
              </a:rPr>
              <a:t>我们可以把航空母舰送给你们</a:t>
            </a:r>
            <a:r>
              <a:rPr lang="zh-CN" altLang="en-US" sz="2800" b="1" u="sng" dirty="0">
                <a:uFill>
                  <a:solidFill>
                    <a:srgbClr val="FF0000"/>
                  </a:solidFill>
                </a:uFill>
                <a:latin typeface="楷体" pitchFamily="49" charset="-122"/>
                <a:ea typeface="楷体" pitchFamily="49" charset="-122"/>
              </a:rPr>
              <a:t>，</a:t>
            </a:r>
            <a:r>
              <a:rPr lang="zh-CN" altLang="zh-CN" sz="2800" b="1" u="sng" dirty="0">
                <a:uFill>
                  <a:solidFill>
                    <a:srgbClr val="FF0000"/>
                  </a:solidFill>
                </a:uFill>
                <a:latin typeface="楷体" pitchFamily="49" charset="-122"/>
                <a:ea typeface="楷体" pitchFamily="49" charset="-122"/>
              </a:rPr>
              <a:t>但是</a:t>
            </a:r>
            <a:r>
              <a:rPr lang="zh-CN" altLang="en-US" sz="2800" b="1" u="sng" dirty="0">
                <a:uFill>
                  <a:solidFill>
                    <a:srgbClr val="FF0000"/>
                  </a:solidFill>
                </a:uFill>
                <a:latin typeface="楷体" pitchFamily="49" charset="-122"/>
                <a:ea typeface="楷体" pitchFamily="49" charset="-122"/>
              </a:rPr>
              <a:t>，</a:t>
            </a:r>
            <a:r>
              <a:rPr lang="zh-CN" altLang="zh-CN" sz="2800" b="1" u="sng" dirty="0">
                <a:uFill>
                  <a:solidFill>
                    <a:srgbClr val="FF0000"/>
                  </a:solidFill>
                </a:uFill>
                <a:latin typeface="楷体" pitchFamily="49" charset="-122"/>
                <a:ea typeface="楷体" pitchFamily="49" charset="-122"/>
              </a:rPr>
              <a:t>十年之内</a:t>
            </a:r>
            <a:r>
              <a:rPr lang="zh-CN" altLang="en-US" sz="2800" b="1" u="sng" dirty="0">
                <a:uFill>
                  <a:solidFill>
                    <a:srgbClr val="FF0000"/>
                  </a:solidFill>
                </a:uFill>
                <a:latin typeface="楷体" pitchFamily="49" charset="-122"/>
                <a:ea typeface="楷体" pitchFamily="49" charset="-122"/>
              </a:rPr>
              <a:t>，</a:t>
            </a:r>
            <a:r>
              <a:rPr lang="zh-CN" altLang="zh-CN" sz="2800" b="1" u="sng" dirty="0">
                <a:uFill>
                  <a:solidFill>
                    <a:srgbClr val="FF0000"/>
                  </a:solidFill>
                </a:uFill>
                <a:latin typeface="楷体" pitchFamily="49" charset="-122"/>
                <a:ea typeface="楷体" pitchFamily="49" charset="-122"/>
              </a:rPr>
              <a:t>你们不可能让舰载机上舰</a:t>
            </a:r>
            <a:r>
              <a:rPr lang="en-US" altLang="zh-CN" sz="2800" b="1" u="sng" dirty="0">
                <a:uFill>
                  <a:solidFill>
                    <a:srgbClr val="FF0000"/>
                  </a:solidFill>
                </a:uFill>
                <a:latin typeface="楷体" pitchFamily="49" charset="-122"/>
                <a:ea typeface="楷体" pitchFamily="49" charset="-122"/>
              </a:rPr>
              <a:t>!</a:t>
            </a:r>
            <a:r>
              <a:rPr lang="zh-CN" altLang="zh-CN" sz="2800" b="1" dirty="0">
                <a:latin typeface="楷体" pitchFamily="49" charset="-122"/>
                <a:ea typeface="楷体" pitchFamily="49" charset="-122"/>
              </a:rPr>
              <a:t>”</a:t>
            </a:r>
            <a:endParaRPr lang="zh-CN" altLang="en-US" sz="2800" b="1" dirty="0">
              <a:latin typeface="楷体" pitchFamily="49" charset="-122"/>
              <a:ea typeface="楷体" pitchFamily="49" charset="-122"/>
            </a:endParaRPr>
          </a:p>
        </p:txBody>
      </p:sp>
      <p:sp>
        <p:nvSpPr>
          <p:cNvPr id="34820" name="矩形 6">
            <a:extLst>
              <a:ext uri="{FF2B5EF4-FFF2-40B4-BE49-F238E27FC236}">
                <a16:creationId xmlns="" xmlns:a16="http://schemas.microsoft.com/office/drawing/2014/main" id="{6A47834C-CE42-4D6C-B02C-7E1211AF28A9}"/>
              </a:ext>
            </a:extLst>
          </p:cNvPr>
          <p:cNvSpPr>
            <a:spLocks noChangeArrowheads="1"/>
          </p:cNvSpPr>
          <p:nvPr/>
        </p:nvSpPr>
        <p:spPr bwMode="auto">
          <a:xfrm>
            <a:off x="611188" y="2713038"/>
            <a:ext cx="7921625"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solidFill>
                  <a:srgbClr val="FF0000"/>
                </a:solidFill>
                <a:latin typeface="楷体" panose="02010609060101010101" pitchFamily="49" charset="-122"/>
                <a:ea typeface="楷体" panose="02010609060101010101" pitchFamily="49" charset="-122"/>
              </a:rPr>
              <a:t>    </a:t>
            </a:r>
            <a:r>
              <a:rPr lang="zh-CN" altLang="zh-CN" sz="2800" b="1">
                <a:solidFill>
                  <a:srgbClr val="FF0000"/>
                </a:solidFill>
                <a:latin typeface="楷体" panose="02010609060101010101" pitchFamily="49" charset="-122"/>
                <a:ea typeface="楷体" panose="02010609060101010101" pitchFamily="49" charset="-122"/>
              </a:rPr>
              <a:t>引用某大国一名上将的话</a:t>
            </a:r>
            <a:r>
              <a:rPr lang="zh-CN" altLang="en-US" sz="2800" b="1">
                <a:solidFill>
                  <a:srgbClr val="FF0000"/>
                </a:solidFill>
                <a:latin typeface="楷体" panose="02010609060101010101" pitchFamily="49" charset="-122"/>
                <a:ea typeface="楷体" panose="02010609060101010101" pitchFamily="49" charset="-122"/>
              </a:rPr>
              <a:t>，属于侧面描写，突出我国航母发展过程的艰难，歌颂中国人民和海军的强军梦想、坚定信念和奉献精神，说明我国航母舰载机成功着舰的巨大历史意义。</a:t>
            </a:r>
          </a:p>
        </p:txBody>
      </p:sp>
      <p:grpSp>
        <p:nvGrpSpPr>
          <p:cNvPr id="33796" name="组合 15">
            <a:extLst>
              <a:ext uri="{FF2B5EF4-FFF2-40B4-BE49-F238E27FC236}">
                <a16:creationId xmlns="" xmlns:a16="http://schemas.microsoft.com/office/drawing/2014/main" id="{BCFC99D9-6202-4A45-ACF0-BBE860FB11DA}"/>
              </a:ext>
            </a:extLst>
          </p:cNvPr>
          <p:cNvGrpSpPr>
            <a:grpSpLocks/>
          </p:cNvGrpSpPr>
          <p:nvPr/>
        </p:nvGrpSpPr>
        <p:grpSpPr bwMode="auto">
          <a:xfrm>
            <a:off x="44450" y="-39688"/>
            <a:ext cx="2006600" cy="522288"/>
            <a:chOff x="70" y="-63"/>
            <a:chExt cx="3160" cy="824"/>
          </a:xfrm>
        </p:grpSpPr>
        <p:sp>
          <p:nvSpPr>
            <p:cNvPr id="33797" name="文本框 6">
              <a:extLst>
                <a:ext uri="{FF2B5EF4-FFF2-40B4-BE49-F238E27FC236}">
                  <a16:creationId xmlns="" xmlns:a16="http://schemas.microsoft.com/office/drawing/2014/main" id="{B95EC41B-F6F6-4538-A08A-82E34D1019EA}"/>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精读细研</a:t>
              </a:r>
            </a:p>
          </p:txBody>
        </p:sp>
        <p:cxnSp>
          <p:nvCxnSpPr>
            <p:cNvPr id="10" name="直线连接符 9">
              <a:extLst>
                <a:ext uri="{FF2B5EF4-FFF2-40B4-BE49-F238E27FC236}">
                  <a16:creationId xmlns="" xmlns:a16="http://schemas.microsoft.com/office/drawing/2014/main" id="{A8039BB6-734E-43D4-8821-A1879F1AE840}"/>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16:creationId xmlns="" xmlns:a16="http://schemas.microsoft.com/office/drawing/2014/main" id="{C232FCEA-6A74-4C3E-A9A9-A623191ED2F1}"/>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4820"/>
                                        </p:tgtEl>
                                        <p:attrNameLst>
                                          <p:attrName>style.visibility</p:attrName>
                                        </p:attrNameLst>
                                      </p:cBhvr>
                                      <p:to>
                                        <p:strVal val="visible"/>
                                      </p:to>
                                    </p:set>
                                    <p:animEffect transition="in" filter="randombar(horizontal)">
                                      <p:cBhvr>
                                        <p:cTn id="7" dur="500"/>
                                        <p:tgtEl>
                                          <p:spTgt spid="348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A2B11E92-DA4A-4937-B5A7-0DBC458E5996}"/>
              </a:ext>
            </a:extLst>
          </p:cNvPr>
          <p:cNvGrpSpPr>
            <a:grpSpLocks/>
          </p:cNvGrpSpPr>
          <p:nvPr/>
        </p:nvGrpSpPr>
        <p:grpSpPr bwMode="auto">
          <a:xfrm>
            <a:off x="803275" y="1054100"/>
            <a:ext cx="7537450" cy="2379663"/>
            <a:chOff x="1187450" y="1054100"/>
            <a:chExt cx="7537450" cy="2379663"/>
          </a:xfrm>
        </p:grpSpPr>
        <p:pic>
          <p:nvPicPr>
            <p:cNvPr id="34823" name="圆角矩形 13">
              <a:extLst>
                <a:ext uri="{FF2B5EF4-FFF2-40B4-BE49-F238E27FC236}">
                  <a16:creationId xmlns="" xmlns:a16="http://schemas.microsoft.com/office/drawing/2014/main" id="{27E58529-70ED-4D9D-8B11-A9A816B04414}"/>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5450" y="1054100"/>
              <a:ext cx="7029450" cy="223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4" name="图片 1">
              <a:extLst>
                <a:ext uri="{FF2B5EF4-FFF2-40B4-BE49-F238E27FC236}">
                  <a16:creationId xmlns="" xmlns:a16="http://schemas.microsoft.com/office/drawing/2014/main" id="{CA936C6E-8DD8-4348-95CE-D1119196949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87450" y="1851025"/>
              <a:ext cx="1104900" cy="158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5" name="矩形 2">
              <a:extLst>
                <a:ext uri="{FF2B5EF4-FFF2-40B4-BE49-F238E27FC236}">
                  <a16:creationId xmlns="" xmlns:a16="http://schemas.microsoft.com/office/drawing/2014/main" id="{E2268D61-5F16-404E-AB62-5A32DD861911}"/>
                </a:ext>
              </a:extLst>
            </p:cNvPr>
            <p:cNvSpPr>
              <a:spLocks noChangeArrowheads="1"/>
            </p:cNvSpPr>
            <p:nvPr/>
          </p:nvSpPr>
          <p:spPr bwMode="auto">
            <a:xfrm>
              <a:off x="2484438" y="1471613"/>
              <a:ext cx="5903912" cy="112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800" dirty="0">
                  <a:solidFill>
                    <a:srgbClr val="A96A00"/>
                  </a:solidFill>
                  <a:latin typeface="黑体" panose="02010609060101010101" pitchFamily="49" charset="-122"/>
                  <a:ea typeface="黑体" panose="02010609060101010101" pitchFamily="49" charset="-122"/>
                </a:rPr>
                <a:t>    思考：我国航母舰载战斗机首架次成功着舰有何意义？</a:t>
              </a:r>
            </a:p>
          </p:txBody>
        </p:sp>
      </p:grpSp>
      <p:grpSp>
        <p:nvGrpSpPr>
          <p:cNvPr id="34819" name="组合 7">
            <a:extLst>
              <a:ext uri="{FF2B5EF4-FFF2-40B4-BE49-F238E27FC236}">
                <a16:creationId xmlns="" xmlns:a16="http://schemas.microsoft.com/office/drawing/2014/main" id="{B605B2BC-DDAD-4044-9DFD-8042B2465186}"/>
              </a:ext>
            </a:extLst>
          </p:cNvPr>
          <p:cNvGrpSpPr>
            <a:grpSpLocks/>
          </p:cNvGrpSpPr>
          <p:nvPr/>
        </p:nvGrpSpPr>
        <p:grpSpPr bwMode="auto">
          <a:xfrm>
            <a:off x="28575" y="-3175"/>
            <a:ext cx="2006600" cy="522288"/>
            <a:chOff x="70" y="-63"/>
            <a:chExt cx="3160" cy="822"/>
          </a:xfrm>
        </p:grpSpPr>
        <p:sp>
          <p:nvSpPr>
            <p:cNvPr id="34820" name="文本框 6">
              <a:extLst>
                <a:ext uri="{FF2B5EF4-FFF2-40B4-BE49-F238E27FC236}">
                  <a16:creationId xmlns="" xmlns:a16="http://schemas.microsoft.com/office/drawing/2014/main" id="{2BEB106D-ED9A-4216-A121-0E9768316794}"/>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合作探究</a:t>
              </a:r>
            </a:p>
          </p:txBody>
        </p:sp>
        <p:cxnSp>
          <p:nvCxnSpPr>
            <p:cNvPr id="13" name="直线连接符 9">
              <a:extLst>
                <a:ext uri="{FF2B5EF4-FFF2-40B4-BE49-F238E27FC236}">
                  <a16:creationId xmlns="" xmlns:a16="http://schemas.microsoft.com/office/drawing/2014/main" id="{8408CE08-9C3A-4FA9-A5BF-C4FAE3D44D8B}"/>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a:extLst>
                <a:ext uri="{FF2B5EF4-FFF2-40B4-BE49-F238E27FC236}">
                  <a16:creationId xmlns="" xmlns:a16="http://schemas.microsoft.com/office/drawing/2014/main" id="{B7776C54-383F-4483-A708-7641E2C495B9}"/>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0" descr="https://timgsa.baidu.com/timg?image&amp;quality=80&amp;size=b9999_10000&amp;sec=1552982125075&amp;di=6c9f044811bc42f7cb03d3e070969312&amp;imgtype=0&amp;src=http%3A%2F%2Fp1.ifengimg.com%2Fa%2F2017_45%2F843519cda1e8c26_size69_w1280_h716.jpg">
            <a:extLst>
              <a:ext uri="{FF2B5EF4-FFF2-40B4-BE49-F238E27FC236}">
                <a16:creationId xmlns="" xmlns:a16="http://schemas.microsoft.com/office/drawing/2014/main" id="{8C41BC24-9B24-45CD-97A0-029841B078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8" y="-1588"/>
            <a:ext cx="9142412" cy="514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195" name="组合 1">
            <a:extLst>
              <a:ext uri="{FF2B5EF4-FFF2-40B4-BE49-F238E27FC236}">
                <a16:creationId xmlns="" xmlns:a16="http://schemas.microsoft.com/office/drawing/2014/main" id="{EF100244-5582-4D9D-ADEC-92B3154D8453}"/>
              </a:ext>
            </a:extLst>
          </p:cNvPr>
          <p:cNvGrpSpPr>
            <a:grpSpLocks/>
          </p:cNvGrpSpPr>
          <p:nvPr/>
        </p:nvGrpSpPr>
        <p:grpSpPr bwMode="auto">
          <a:xfrm>
            <a:off x="58738" y="50800"/>
            <a:ext cx="1920875" cy="369888"/>
            <a:chOff x="58738" y="50800"/>
            <a:chExt cx="1920875" cy="368777"/>
          </a:xfrm>
        </p:grpSpPr>
        <p:sp>
          <p:nvSpPr>
            <p:cNvPr id="10" name="圆角矩形 9">
              <a:extLst>
                <a:ext uri="{FF2B5EF4-FFF2-40B4-BE49-F238E27FC236}">
                  <a16:creationId xmlns="" xmlns:a16="http://schemas.microsoft.com/office/drawing/2014/main" id="{11DD7E2A-DD7A-4D12-81E5-128B128FE108}"/>
                </a:ext>
              </a:extLst>
            </p:cNvPr>
            <p:cNvSpPr/>
            <p:nvPr/>
          </p:nvSpPr>
          <p:spPr>
            <a:xfrm>
              <a:off x="58738" y="98282"/>
              <a:ext cx="1920875" cy="311799"/>
            </a:xfrm>
            <a:prstGeom prst="roundRect">
              <a:avLst/>
            </a:prstGeom>
            <a:solidFill>
              <a:srgbClr val="0070C0"/>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lang="zh-CN" altLang="en-US" b="1"/>
            </a:p>
          </p:txBody>
        </p:sp>
        <p:sp>
          <p:nvSpPr>
            <p:cNvPr id="8201" name="文本框 1">
              <a:extLst>
                <a:ext uri="{FF2B5EF4-FFF2-40B4-BE49-F238E27FC236}">
                  <a16:creationId xmlns="" xmlns:a16="http://schemas.microsoft.com/office/drawing/2014/main" id="{344C1F63-C91F-4094-BC39-15447AD4C560}"/>
                </a:ext>
              </a:extLst>
            </p:cNvPr>
            <p:cNvSpPr txBox="1">
              <a:spLocks noChangeArrowheads="1"/>
            </p:cNvSpPr>
            <p:nvPr/>
          </p:nvSpPr>
          <p:spPr bwMode="auto">
            <a:xfrm>
              <a:off x="117475" y="50800"/>
              <a:ext cx="1800493" cy="368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b="1" dirty="0">
                  <a:solidFill>
                    <a:schemeClr val="bg1"/>
                  </a:solidFill>
                  <a:latin typeface="宋体" panose="02010600030101010101" pitchFamily="2" charset="-122"/>
                </a:rPr>
                <a:t>八年级语文上册</a:t>
              </a:r>
            </a:p>
          </p:txBody>
        </p:sp>
      </p:grpSp>
      <p:sp>
        <p:nvSpPr>
          <p:cNvPr id="9" name="TextBox 48">
            <a:extLst>
              <a:ext uri="{FF2B5EF4-FFF2-40B4-BE49-F238E27FC236}">
                <a16:creationId xmlns="" xmlns:a16="http://schemas.microsoft.com/office/drawing/2014/main" id="{AA8AFE2E-3131-4EFE-9B16-504FFF3DF8B6}"/>
              </a:ext>
            </a:extLst>
          </p:cNvPr>
          <p:cNvSpPr txBox="1"/>
          <p:nvPr/>
        </p:nvSpPr>
        <p:spPr>
          <a:xfrm>
            <a:off x="1017721" y="1528363"/>
            <a:ext cx="6948772" cy="2085186"/>
          </a:xfrm>
          <a:prstGeom prst="rect">
            <a:avLst/>
          </a:prstGeom>
          <a:noFill/>
          <a:ln w="19050">
            <a:solidFill>
              <a:schemeClr val="tx1"/>
            </a:solidFill>
          </a:ln>
          <a:effectLst>
            <a:softEdge rad="31750"/>
          </a:effec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5100" b="1" dirty="0">
                <a:solidFill>
                  <a:srgbClr val="FF0000"/>
                </a:solidFill>
                <a:effectLst>
                  <a:outerShdw blurRad="38100" dist="38100" dir="2700000" algn="tl">
                    <a:srgbClr val="000000">
                      <a:alpha val="43137"/>
                    </a:srgbClr>
                  </a:outerShdw>
                </a:effectLst>
                <a:latin typeface="宋体" panose="02010600030101010101" pitchFamily="2" charset="-122"/>
                <a:cs typeface="Kaiti SC"/>
              </a:rPr>
              <a:t>4  </a:t>
            </a:r>
            <a:r>
              <a:rPr lang="zh-CN" altLang="en-US" sz="5100" b="1" dirty="0">
                <a:solidFill>
                  <a:srgbClr val="FF0000"/>
                </a:solidFill>
                <a:effectLst>
                  <a:outerShdw blurRad="38100" dist="38100" dir="2700000" algn="tl">
                    <a:srgbClr val="000000">
                      <a:alpha val="43137"/>
                    </a:srgbClr>
                  </a:outerShdw>
                </a:effectLst>
                <a:latin typeface="宋体" panose="02010600030101010101" pitchFamily="2" charset="-122"/>
                <a:cs typeface="Kaiti SC"/>
              </a:rPr>
              <a:t>一着惊海天</a:t>
            </a:r>
            <a:endParaRPr lang="en-US" altLang="zh-CN" sz="5100" b="1" dirty="0">
              <a:solidFill>
                <a:srgbClr val="FF0000"/>
              </a:solidFill>
              <a:effectLst>
                <a:outerShdw blurRad="38100" dist="38100" dir="2700000" algn="tl">
                  <a:srgbClr val="000000">
                    <a:alpha val="43137"/>
                  </a:srgbClr>
                </a:outerShdw>
              </a:effectLst>
              <a:latin typeface="宋体" panose="02010600030101010101" pitchFamily="2" charset="-122"/>
              <a:cs typeface="Kaiti SC"/>
            </a:endParaRPr>
          </a:p>
          <a:p>
            <a:pPr algn="ctr" eaLnBrk="1" hangingPunct="1"/>
            <a:r>
              <a:rPr lang="en-US" altLang="zh-CN" sz="4000" b="1" dirty="0">
                <a:solidFill>
                  <a:srgbClr val="0000FF"/>
                </a:solidFill>
                <a:effectLst>
                  <a:outerShdw blurRad="38100" dist="38100" dir="2700000" algn="tl">
                    <a:srgbClr val="C0C0C0"/>
                  </a:outerShdw>
                </a:effectLst>
                <a:latin typeface="宋体" panose="02010600030101010101" pitchFamily="2" charset="-122"/>
                <a:cs typeface="Kaiti SC"/>
              </a:rPr>
              <a:t>——</a:t>
            </a:r>
            <a:r>
              <a:rPr lang="zh-CN" altLang="en-US" sz="4000" b="1" dirty="0">
                <a:solidFill>
                  <a:srgbClr val="0000FF"/>
                </a:solidFill>
                <a:effectLst>
                  <a:outerShdw blurRad="38100" dist="38100" dir="2700000" algn="tl">
                    <a:srgbClr val="C0C0C0"/>
                  </a:outerShdw>
                </a:effectLst>
                <a:latin typeface="宋体" panose="02010600030101010101" pitchFamily="2" charset="-122"/>
                <a:cs typeface="Kaiti SC"/>
              </a:rPr>
              <a:t>目击我国航母舰载战斗机首架次成功</a:t>
            </a:r>
            <a:r>
              <a:rPr lang="zh-CN" altLang="en-US" sz="4000" b="1" dirty="0" smtClean="0">
                <a:solidFill>
                  <a:srgbClr val="0000FF"/>
                </a:solidFill>
                <a:effectLst>
                  <a:outerShdw blurRad="38100" dist="38100" dir="2700000" algn="tl">
                    <a:srgbClr val="C0C0C0"/>
                  </a:outerShdw>
                </a:effectLst>
                <a:latin typeface="宋体" panose="02010600030101010101" pitchFamily="2" charset="-122"/>
                <a:cs typeface="Kaiti SC"/>
              </a:rPr>
              <a:t>着舰</a:t>
            </a:r>
            <a:endParaRPr lang="zh-CN" altLang="en-US" sz="4000" b="1" dirty="0">
              <a:solidFill>
                <a:srgbClr val="0000FF"/>
              </a:solidFill>
              <a:effectLst>
                <a:outerShdw blurRad="38100" dist="38100" dir="2700000" algn="tl">
                  <a:srgbClr val="C0C0C0"/>
                </a:outerShdw>
              </a:effectLst>
              <a:latin typeface="宋体" panose="02010600030101010101" pitchFamily="2" charset="-122"/>
              <a:cs typeface="Kaiti SC"/>
            </a:endParaRPr>
          </a:p>
        </p:txBody>
      </p:sp>
      <p:pic>
        <p:nvPicPr>
          <p:cNvPr id="8" name="Picture 2" descr="C:\Users\Administrator\Desktop\初中七彩课堂图标.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46580" y="51470"/>
            <a:ext cx="1440270" cy="5815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5A806666-A362-4A74-9688-7B4DD6F6E465}"/>
              </a:ext>
            </a:extLst>
          </p:cNvPr>
          <p:cNvSpPr>
            <a:spLocks noChangeArrowheads="1"/>
          </p:cNvSpPr>
          <p:nvPr/>
        </p:nvSpPr>
        <p:spPr bwMode="auto">
          <a:xfrm>
            <a:off x="755576" y="1131590"/>
            <a:ext cx="7777807"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dirty="0">
                <a:latin typeface="楷体" panose="02010609060101010101" pitchFamily="49" charset="-122"/>
                <a:ea typeface="楷体" panose="02010609060101010101" pitchFamily="49" charset="-122"/>
              </a:rPr>
              <a:t>  我国航母舰载战斗机首架次成功着舰的意义</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它承载着国人和海军官兵的强军梦想，破解了世界公认的最具风险的难题，标志着我国海军真正进入航母时代。</a:t>
            </a:r>
          </a:p>
        </p:txBody>
      </p:sp>
      <p:grpSp>
        <p:nvGrpSpPr>
          <p:cNvPr id="35843" name="组合 7">
            <a:extLst>
              <a:ext uri="{FF2B5EF4-FFF2-40B4-BE49-F238E27FC236}">
                <a16:creationId xmlns="" xmlns:a16="http://schemas.microsoft.com/office/drawing/2014/main" id="{F8D9DED0-8ECA-4F89-8F96-201D1C5F8A01}"/>
              </a:ext>
            </a:extLst>
          </p:cNvPr>
          <p:cNvGrpSpPr>
            <a:grpSpLocks/>
          </p:cNvGrpSpPr>
          <p:nvPr/>
        </p:nvGrpSpPr>
        <p:grpSpPr bwMode="auto">
          <a:xfrm>
            <a:off x="28575" y="-3175"/>
            <a:ext cx="2006600" cy="522288"/>
            <a:chOff x="70" y="-63"/>
            <a:chExt cx="3160" cy="822"/>
          </a:xfrm>
        </p:grpSpPr>
        <p:sp>
          <p:nvSpPr>
            <p:cNvPr id="35844" name="文本框 6">
              <a:extLst>
                <a:ext uri="{FF2B5EF4-FFF2-40B4-BE49-F238E27FC236}">
                  <a16:creationId xmlns="" xmlns:a16="http://schemas.microsoft.com/office/drawing/2014/main" id="{6BF5C70A-4EE4-41ED-8419-7629A5E1589B}"/>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合作探究</a:t>
              </a:r>
            </a:p>
          </p:txBody>
        </p:sp>
        <p:cxnSp>
          <p:nvCxnSpPr>
            <p:cNvPr id="9" name="直线连接符 9">
              <a:extLst>
                <a:ext uri="{FF2B5EF4-FFF2-40B4-BE49-F238E27FC236}">
                  <a16:creationId xmlns="" xmlns:a16="http://schemas.microsoft.com/office/drawing/2014/main" id="{96B31BF1-5F49-42DF-9861-8530221A6486}"/>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a:extLst>
                <a:ext uri="{FF2B5EF4-FFF2-40B4-BE49-F238E27FC236}">
                  <a16:creationId xmlns="" xmlns:a16="http://schemas.microsoft.com/office/drawing/2014/main" id="{9954B013-E454-45BA-8BFA-409B541766D4}"/>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Box 1">
            <a:extLst>
              <a:ext uri="{FF2B5EF4-FFF2-40B4-BE49-F238E27FC236}">
                <a16:creationId xmlns="" xmlns:a16="http://schemas.microsoft.com/office/drawing/2014/main" id="{CF884ED9-4FA6-4B6A-BCD5-6F4DA9927504}"/>
              </a:ext>
            </a:extLst>
          </p:cNvPr>
          <p:cNvSpPr txBox="1">
            <a:spLocks noChangeArrowheads="1"/>
          </p:cNvSpPr>
          <p:nvPr/>
        </p:nvSpPr>
        <p:spPr bwMode="auto">
          <a:xfrm>
            <a:off x="1042988" y="541338"/>
            <a:ext cx="70580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b="1" dirty="0">
                <a:latin typeface="宋体" panose="02010600030101010101" pitchFamily="2" charset="-122"/>
              </a:rPr>
              <a:t>比较消息、新闻特写、通讯三种文体的异同。</a:t>
            </a:r>
            <a:endParaRPr lang="en-US" altLang="zh-CN" sz="2800" b="1" dirty="0">
              <a:latin typeface="宋体" panose="02010600030101010101" pitchFamily="2" charset="-122"/>
            </a:endParaRPr>
          </a:p>
        </p:txBody>
      </p:sp>
      <p:graphicFrame>
        <p:nvGraphicFramePr>
          <p:cNvPr id="7" name="表格 6">
            <a:extLst>
              <a:ext uri="{FF2B5EF4-FFF2-40B4-BE49-F238E27FC236}">
                <a16:creationId xmlns="" xmlns:a16="http://schemas.microsoft.com/office/drawing/2014/main" id="{87763F5D-5B93-4615-8F7B-51B7A10E6E89}"/>
              </a:ext>
            </a:extLst>
          </p:cNvPr>
          <p:cNvGraphicFramePr>
            <a:graphicFrameLocks noGrp="1"/>
          </p:cNvGraphicFramePr>
          <p:nvPr/>
        </p:nvGraphicFramePr>
        <p:xfrm>
          <a:off x="630238" y="1276350"/>
          <a:ext cx="7883525" cy="3311526"/>
        </p:xfrm>
        <a:graphic>
          <a:graphicData uri="http://schemas.openxmlformats.org/drawingml/2006/table">
            <a:tbl>
              <a:tblPr firstRow="1" bandRow="1">
                <a:tableStyleId>{5C22544A-7EE6-4342-B048-85BDC9FD1C3A}</a:tableStyleId>
              </a:tblPr>
              <a:tblGrid>
                <a:gridCol w="1007934">
                  <a:extLst>
                    <a:ext uri="{9D8B030D-6E8A-4147-A177-3AD203B41FA5}">
                      <a16:colId xmlns="" xmlns:a16="http://schemas.microsoft.com/office/drawing/2014/main" val="20000"/>
                    </a:ext>
                  </a:extLst>
                </a:gridCol>
                <a:gridCol w="1295917">
                  <a:extLst>
                    <a:ext uri="{9D8B030D-6E8A-4147-A177-3AD203B41FA5}">
                      <a16:colId xmlns="" xmlns:a16="http://schemas.microsoft.com/office/drawing/2014/main" val="20001"/>
                    </a:ext>
                  </a:extLst>
                </a:gridCol>
                <a:gridCol w="1547898">
                  <a:extLst>
                    <a:ext uri="{9D8B030D-6E8A-4147-A177-3AD203B41FA5}">
                      <a16:colId xmlns="" xmlns:a16="http://schemas.microsoft.com/office/drawing/2014/main" val="20002"/>
                    </a:ext>
                  </a:extLst>
                </a:gridCol>
                <a:gridCol w="2015888">
                  <a:extLst>
                    <a:ext uri="{9D8B030D-6E8A-4147-A177-3AD203B41FA5}">
                      <a16:colId xmlns="" xmlns:a16="http://schemas.microsoft.com/office/drawing/2014/main" val="20003"/>
                    </a:ext>
                  </a:extLst>
                </a:gridCol>
                <a:gridCol w="2015888">
                  <a:extLst>
                    <a:ext uri="{9D8B030D-6E8A-4147-A177-3AD203B41FA5}">
                      <a16:colId xmlns="" xmlns:a16="http://schemas.microsoft.com/office/drawing/2014/main" val="20004"/>
                    </a:ext>
                  </a:extLst>
                </a:gridCol>
              </a:tblGrid>
              <a:tr h="712166">
                <a:tc>
                  <a:txBody>
                    <a:bodyPr/>
                    <a:lstStyle/>
                    <a:p>
                      <a:pPr algn="ctr"/>
                      <a:r>
                        <a:rPr lang="zh-CN" altLang="en-US" sz="2400" b="1" dirty="0">
                          <a:solidFill>
                            <a:schemeClr val="bg1"/>
                          </a:solidFill>
                          <a:latin typeface="黑体" pitchFamily="49" charset="-122"/>
                          <a:ea typeface="黑体" pitchFamily="49" charset="-122"/>
                        </a:rPr>
                        <a:t>类别</a:t>
                      </a:r>
                    </a:p>
                  </a:txBody>
                  <a:tcPr marL="91424" marR="91424" marT="45729" marB="45729" anchor="ctr"/>
                </a:tc>
                <a:tc>
                  <a:txBody>
                    <a:bodyPr/>
                    <a:lstStyle/>
                    <a:p>
                      <a:pPr algn="ctr"/>
                      <a:r>
                        <a:rPr lang="zh-CN" altLang="en-US" sz="2400" b="1" dirty="0">
                          <a:solidFill>
                            <a:schemeClr val="bg1"/>
                          </a:solidFill>
                          <a:latin typeface="黑体" pitchFamily="49" charset="-122"/>
                          <a:ea typeface="黑体" pitchFamily="49" charset="-122"/>
                        </a:rPr>
                        <a:t>时效性</a:t>
                      </a:r>
                    </a:p>
                  </a:txBody>
                  <a:tcPr marL="91424" marR="91424" marT="45729" marB="45729" anchor="ctr"/>
                </a:tc>
                <a:tc>
                  <a:txBody>
                    <a:bodyPr/>
                    <a:lstStyle/>
                    <a:p>
                      <a:pPr algn="ctr"/>
                      <a:r>
                        <a:rPr lang="zh-CN" altLang="en-US" sz="2400" b="1" dirty="0">
                          <a:solidFill>
                            <a:schemeClr val="bg1"/>
                          </a:solidFill>
                          <a:latin typeface="黑体" pitchFamily="49" charset="-122"/>
                          <a:ea typeface="黑体" pitchFamily="49" charset="-122"/>
                        </a:rPr>
                        <a:t>报道对象</a:t>
                      </a:r>
                    </a:p>
                  </a:txBody>
                  <a:tcPr marL="91424" marR="91424" marT="45729" marB="45729" anchor="ctr"/>
                </a:tc>
                <a:tc>
                  <a:txBody>
                    <a:bodyPr/>
                    <a:lstStyle/>
                    <a:p>
                      <a:pPr algn="ctr"/>
                      <a:r>
                        <a:rPr lang="zh-CN" altLang="en-US" sz="2400" b="1" dirty="0">
                          <a:solidFill>
                            <a:schemeClr val="bg1"/>
                          </a:solidFill>
                          <a:latin typeface="黑体" pitchFamily="49" charset="-122"/>
                          <a:ea typeface="黑体" pitchFamily="49" charset="-122"/>
                        </a:rPr>
                        <a:t>篇幅</a:t>
                      </a:r>
                    </a:p>
                  </a:txBody>
                  <a:tcPr marL="91424" marR="91424" marT="45729" marB="45729" anchor="ctr"/>
                </a:tc>
                <a:tc>
                  <a:txBody>
                    <a:bodyPr/>
                    <a:lstStyle/>
                    <a:p>
                      <a:pPr algn="ctr"/>
                      <a:r>
                        <a:rPr lang="zh-CN" altLang="en-US" sz="2400" b="1" dirty="0">
                          <a:solidFill>
                            <a:schemeClr val="bg1"/>
                          </a:solidFill>
                          <a:latin typeface="黑体" pitchFamily="49" charset="-122"/>
                          <a:ea typeface="黑体" pitchFamily="49" charset="-122"/>
                        </a:rPr>
                        <a:t>表达方式</a:t>
                      </a:r>
                    </a:p>
                  </a:txBody>
                  <a:tcPr marL="91424" marR="91424" marT="45729" marB="45729" anchor="ctr"/>
                </a:tc>
                <a:extLst>
                  <a:ext uri="{0D108BD9-81ED-4DB2-BD59-A6C34878D82A}">
                    <a16:rowId xmlns="" xmlns:a16="http://schemas.microsoft.com/office/drawing/2014/main" val="10000"/>
                  </a:ext>
                </a:extLst>
              </a:tr>
              <a:tr h="825679">
                <a:tc>
                  <a:txBody>
                    <a:bodyPr/>
                    <a:lstStyle/>
                    <a:p>
                      <a:pPr algn="ctr"/>
                      <a:r>
                        <a:rPr lang="zh-CN" altLang="en-US" sz="2400" b="1" dirty="0">
                          <a:latin typeface="楷体" pitchFamily="49" charset="-122"/>
                          <a:ea typeface="楷体" pitchFamily="49" charset="-122"/>
                        </a:rPr>
                        <a:t>消息</a:t>
                      </a:r>
                    </a:p>
                  </a:txBody>
                  <a:tcPr marL="91424" marR="91424" marT="45729" marB="45729" anchor="ctr"/>
                </a:tc>
                <a:tc>
                  <a:txBody>
                    <a:bodyPr/>
                    <a:lstStyle/>
                    <a:p>
                      <a:pPr algn="ctr"/>
                      <a:r>
                        <a:rPr lang="zh-CN" altLang="en-US" sz="2400" b="1" dirty="0">
                          <a:latin typeface="楷体" pitchFamily="49" charset="-122"/>
                          <a:ea typeface="楷体" pitchFamily="49" charset="-122"/>
                        </a:rPr>
                        <a:t>强</a:t>
                      </a:r>
                    </a:p>
                  </a:txBody>
                  <a:tcPr marL="91424" marR="91424" marT="45729" marB="45729" anchor="ctr"/>
                </a:tc>
                <a:tc>
                  <a:txBody>
                    <a:bodyPr/>
                    <a:lstStyle/>
                    <a:p>
                      <a:pPr algn="ctr"/>
                      <a:r>
                        <a:rPr lang="zh-CN" altLang="en-US" sz="2400" b="1" dirty="0">
                          <a:latin typeface="楷体" pitchFamily="49" charset="-122"/>
                          <a:ea typeface="楷体" pitchFamily="49" charset="-122"/>
                        </a:rPr>
                        <a:t>事件整体</a:t>
                      </a:r>
                    </a:p>
                  </a:txBody>
                  <a:tcPr marL="91424" marR="91424" marT="45729" marB="45729" anchor="ctr"/>
                </a:tc>
                <a:tc>
                  <a:txBody>
                    <a:bodyPr/>
                    <a:lstStyle/>
                    <a:p>
                      <a:pPr algn="ctr"/>
                      <a:r>
                        <a:rPr lang="zh-CN" altLang="en-US" sz="2400" b="1" dirty="0">
                          <a:latin typeface="楷体" pitchFamily="49" charset="-122"/>
                          <a:ea typeface="楷体" pitchFamily="49" charset="-122"/>
                        </a:rPr>
                        <a:t>一般而言比较短</a:t>
                      </a:r>
                    </a:p>
                  </a:txBody>
                  <a:tcPr marL="91424" marR="91424" marT="45729" marB="45729" anchor="ctr"/>
                </a:tc>
                <a:tc>
                  <a:txBody>
                    <a:bodyPr/>
                    <a:lstStyle/>
                    <a:p>
                      <a:pPr algn="ctr"/>
                      <a:r>
                        <a:rPr lang="zh-CN" altLang="en-US" sz="2400" b="1" dirty="0">
                          <a:latin typeface="楷体" pitchFamily="49" charset="-122"/>
                          <a:ea typeface="楷体" pitchFamily="49" charset="-122"/>
                        </a:rPr>
                        <a:t>以记叙、说明为主</a:t>
                      </a:r>
                    </a:p>
                  </a:txBody>
                  <a:tcPr marL="91424" marR="91424" marT="45729" marB="45729" anchor="ctr"/>
                </a:tc>
                <a:extLst>
                  <a:ext uri="{0D108BD9-81ED-4DB2-BD59-A6C34878D82A}">
                    <a16:rowId xmlns="" xmlns:a16="http://schemas.microsoft.com/office/drawing/2014/main" val="10001"/>
                  </a:ext>
                </a:extLst>
              </a:tr>
              <a:tr h="948002">
                <a:tc>
                  <a:txBody>
                    <a:bodyPr/>
                    <a:lstStyle/>
                    <a:p>
                      <a:pPr algn="ctr"/>
                      <a:r>
                        <a:rPr lang="zh-CN" altLang="en-US" sz="2400" b="1" dirty="0">
                          <a:latin typeface="楷体" pitchFamily="49" charset="-122"/>
                          <a:ea typeface="楷体" pitchFamily="49" charset="-122"/>
                        </a:rPr>
                        <a:t>新闻特写</a:t>
                      </a:r>
                    </a:p>
                  </a:txBody>
                  <a:tcPr marL="91424" marR="91424" marT="45729" marB="45729" anchor="ctr"/>
                </a:tc>
                <a:tc>
                  <a:txBody>
                    <a:bodyPr/>
                    <a:lstStyle/>
                    <a:p>
                      <a:pPr algn="ctr"/>
                      <a:r>
                        <a:rPr lang="zh-CN" altLang="en-US" sz="2400" b="1" dirty="0">
                          <a:latin typeface="楷体" pitchFamily="49" charset="-122"/>
                          <a:ea typeface="楷体" pitchFamily="49" charset="-122"/>
                        </a:rPr>
                        <a:t>一般</a:t>
                      </a:r>
                    </a:p>
                  </a:txBody>
                  <a:tcPr marL="91424" marR="91424" marT="45729" marB="45729" anchor="ctr"/>
                </a:tc>
                <a:tc>
                  <a:txBody>
                    <a:bodyPr/>
                    <a:lstStyle/>
                    <a:p>
                      <a:pPr algn="ctr"/>
                      <a:r>
                        <a:rPr lang="zh-CN" altLang="en-US" sz="2400" b="1" dirty="0">
                          <a:latin typeface="楷体" pitchFamily="49" charset="-122"/>
                          <a:ea typeface="楷体" pitchFamily="49" charset="-122"/>
                        </a:rPr>
                        <a:t>某一场景</a:t>
                      </a:r>
                    </a:p>
                  </a:txBody>
                  <a:tcPr marL="91424" marR="91424" marT="45729" marB="45729" anchor="ctr"/>
                </a:tc>
                <a:tc>
                  <a:txBody>
                    <a:bodyPr/>
                    <a:lstStyle/>
                    <a:p>
                      <a:pPr algn="ctr"/>
                      <a:r>
                        <a:rPr lang="zh-CN" altLang="en-US" sz="2400" b="1" dirty="0">
                          <a:latin typeface="楷体" pitchFamily="49" charset="-122"/>
                          <a:ea typeface="楷体" pitchFamily="49" charset="-122"/>
                        </a:rPr>
                        <a:t>篇幅比较灵活</a:t>
                      </a:r>
                    </a:p>
                  </a:txBody>
                  <a:tcPr marL="91424" marR="91424" marT="45729" marB="45729" anchor="ctr"/>
                </a:tc>
                <a:tc>
                  <a:txBody>
                    <a:bodyPr/>
                    <a:lstStyle/>
                    <a:p>
                      <a:pPr algn="ctr"/>
                      <a:r>
                        <a:rPr lang="zh-CN" altLang="en-US" sz="2400" b="1" dirty="0">
                          <a:latin typeface="楷体" pitchFamily="49" charset="-122"/>
                          <a:ea typeface="楷体" pitchFamily="49" charset="-122"/>
                        </a:rPr>
                        <a:t>以记叙、描写为主</a:t>
                      </a:r>
                    </a:p>
                  </a:txBody>
                  <a:tcPr marL="91424" marR="91424" marT="45729" marB="45729" anchor="ctr"/>
                </a:tc>
                <a:extLst>
                  <a:ext uri="{0D108BD9-81ED-4DB2-BD59-A6C34878D82A}">
                    <a16:rowId xmlns="" xmlns:a16="http://schemas.microsoft.com/office/drawing/2014/main" val="10002"/>
                  </a:ext>
                </a:extLst>
              </a:tr>
              <a:tr h="825679">
                <a:tc>
                  <a:txBody>
                    <a:bodyPr/>
                    <a:lstStyle/>
                    <a:p>
                      <a:pPr algn="ctr"/>
                      <a:r>
                        <a:rPr lang="zh-CN" altLang="en-US" sz="2400" b="1" dirty="0">
                          <a:latin typeface="楷体" pitchFamily="49" charset="-122"/>
                          <a:ea typeface="楷体" pitchFamily="49" charset="-122"/>
                        </a:rPr>
                        <a:t>通讯</a:t>
                      </a:r>
                    </a:p>
                  </a:txBody>
                  <a:tcPr marL="91424" marR="91424" marT="45729" marB="45729" anchor="ctr"/>
                </a:tc>
                <a:tc>
                  <a:txBody>
                    <a:bodyPr/>
                    <a:lstStyle/>
                    <a:p>
                      <a:pPr algn="ctr"/>
                      <a:r>
                        <a:rPr lang="zh-CN" altLang="en-US" sz="2400" b="1" dirty="0">
                          <a:latin typeface="楷体" pitchFamily="49" charset="-122"/>
                          <a:ea typeface="楷体" pitchFamily="49" charset="-122"/>
                        </a:rPr>
                        <a:t>较弱</a:t>
                      </a:r>
                    </a:p>
                  </a:txBody>
                  <a:tcPr marL="91424" marR="91424" marT="45729" marB="45729" anchor="ct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zh-CN" altLang="en-US" sz="2400" b="1" dirty="0">
                          <a:latin typeface="楷体" pitchFamily="49" charset="-122"/>
                          <a:ea typeface="楷体" pitchFamily="49" charset="-122"/>
                        </a:rPr>
                        <a:t>整体及细节</a:t>
                      </a:r>
                    </a:p>
                  </a:txBody>
                  <a:tcPr marL="91424" marR="91424" marT="45729" marB="45729" anchor="ctr"/>
                </a:tc>
                <a:tc>
                  <a:txBody>
                    <a:bodyPr/>
                    <a:lstStyle/>
                    <a:p>
                      <a:pPr algn="ctr"/>
                      <a:r>
                        <a:rPr lang="zh-CN" altLang="en-US" sz="2400" b="1" dirty="0">
                          <a:latin typeface="楷体" pitchFamily="49" charset="-122"/>
                          <a:ea typeface="楷体" pitchFamily="49" charset="-122"/>
                        </a:rPr>
                        <a:t>较长</a:t>
                      </a:r>
                    </a:p>
                  </a:txBody>
                  <a:tcPr marL="91424" marR="91424" marT="45729" marB="45729" anchor="ctr"/>
                </a:tc>
                <a:tc>
                  <a:txBody>
                    <a:bodyPr/>
                    <a:lstStyle/>
                    <a:p>
                      <a:pPr algn="ctr"/>
                      <a:r>
                        <a:rPr lang="zh-CN" altLang="en-US" sz="2400" b="1" dirty="0">
                          <a:latin typeface="楷体" pitchFamily="49" charset="-122"/>
                          <a:ea typeface="楷体" pitchFamily="49" charset="-122"/>
                        </a:rPr>
                        <a:t>综合运用多种表达方式</a:t>
                      </a:r>
                    </a:p>
                  </a:txBody>
                  <a:tcPr marL="91424" marR="91424" marT="45729" marB="45729" anchor="ctr"/>
                </a:tc>
                <a:extLst>
                  <a:ext uri="{0D108BD9-81ED-4DB2-BD59-A6C34878D82A}">
                    <a16:rowId xmlns="" xmlns:a16="http://schemas.microsoft.com/office/drawing/2014/main" val="10003"/>
                  </a:ext>
                </a:extLst>
              </a:tr>
            </a:tbl>
          </a:graphicData>
        </a:graphic>
      </p:graphicFrame>
      <p:grpSp>
        <p:nvGrpSpPr>
          <p:cNvPr id="36899" name="组合 7">
            <a:extLst>
              <a:ext uri="{FF2B5EF4-FFF2-40B4-BE49-F238E27FC236}">
                <a16:creationId xmlns="" xmlns:a16="http://schemas.microsoft.com/office/drawing/2014/main" id="{256A14A3-CDDE-425E-9F3F-BC978E5B7C42}"/>
              </a:ext>
            </a:extLst>
          </p:cNvPr>
          <p:cNvGrpSpPr>
            <a:grpSpLocks/>
          </p:cNvGrpSpPr>
          <p:nvPr/>
        </p:nvGrpSpPr>
        <p:grpSpPr bwMode="auto">
          <a:xfrm>
            <a:off x="28575" y="-3175"/>
            <a:ext cx="2006600" cy="522288"/>
            <a:chOff x="70" y="-63"/>
            <a:chExt cx="3160" cy="822"/>
          </a:xfrm>
        </p:grpSpPr>
        <p:sp>
          <p:nvSpPr>
            <p:cNvPr id="36900" name="文本框 6">
              <a:extLst>
                <a:ext uri="{FF2B5EF4-FFF2-40B4-BE49-F238E27FC236}">
                  <a16:creationId xmlns="" xmlns:a16="http://schemas.microsoft.com/office/drawing/2014/main" id="{2BD75D5D-AC23-431B-B401-54ECA6FA5908}"/>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合作探究</a:t>
              </a:r>
            </a:p>
          </p:txBody>
        </p:sp>
        <p:cxnSp>
          <p:nvCxnSpPr>
            <p:cNvPr id="11" name="直线连接符 9">
              <a:extLst>
                <a:ext uri="{FF2B5EF4-FFF2-40B4-BE49-F238E27FC236}">
                  <a16:creationId xmlns="" xmlns:a16="http://schemas.microsoft.com/office/drawing/2014/main" id="{F19B817F-8A43-4477-9C30-CD4CA1F07FEA}"/>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a:extLst>
                <a:ext uri="{FF2B5EF4-FFF2-40B4-BE49-F238E27FC236}">
                  <a16:creationId xmlns="" xmlns:a16="http://schemas.microsoft.com/office/drawing/2014/main" id="{104CBDE2-0C3C-4318-91E2-0D0C4525C439}"/>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5">
            <a:extLst>
              <a:ext uri="{FF2B5EF4-FFF2-40B4-BE49-F238E27FC236}">
                <a16:creationId xmlns="" xmlns:a16="http://schemas.microsoft.com/office/drawing/2014/main" id="{4CA8B115-3048-4091-BF1B-52C091E92908}"/>
              </a:ext>
            </a:extLst>
          </p:cNvPr>
          <p:cNvSpPr txBox="1">
            <a:spLocks noChangeArrowheads="1"/>
          </p:cNvSpPr>
          <p:nvPr/>
        </p:nvSpPr>
        <p:spPr bwMode="auto">
          <a:xfrm>
            <a:off x="539750" y="1474788"/>
            <a:ext cx="8208963" cy="304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4000"/>
              </a:lnSpc>
            </a:pPr>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本文抓住歼</a:t>
            </a:r>
            <a:r>
              <a:rPr lang="en-US" altLang="zh-CN" sz="2800" b="1" dirty="0">
                <a:latin typeface="楷体" panose="02010609060101010101" pitchFamily="49" charset="-122"/>
                <a:ea typeface="楷体" panose="02010609060101010101" pitchFamily="49" charset="-122"/>
              </a:rPr>
              <a:t>-15</a:t>
            </a:r>
            <a:r>
              <a:rPr lang="zh-CN" altLang="zh-CN" sz="2800" b="1" dirty="0">
                <a:latin typeface="楷体" panose="02010609060101010101" pitchFamily="49" charset="-122"/>
                <a:ea typeface="楷体" panose="02010609060101010101" pitchFamily="49" charset="-122"/>
              </a:rPr>
              <a:t>舰载战斗机首次成功着舰这个极具历史意义的时刻</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采用现场特写的写法</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生动地再现了我国航母舰载战斗机首架次成功着舰这个历史事件的全过程</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向全世界展示了我国强大的军事实力和综合国力</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坚定了中国人民坚持社会主义道路的信心。</a:t>
            </a:r>
            <a:endParaRPr lang="zh-CN" altLang="en-US" sz="2800" b="1" dirty="0">
              <a:latin typeface="楷体" panose="02010609060101010101" pitchFamily="49" charset="-122"/>
              <a:ea typeface="楷体" panose="02010609060101010101" pitchFamily="49" charset="-122"/>
            </a:endParaRPr>
          </a:p>
        </p:txBody>
      </p:sp>
      <p:grpSp>
        <p:nvGrpSpPr>
          <p:cNvPr id="37891" name="组合 1">
            <a:extLst>
              <a:ext uri="{FF2B5EF4-FFF2-40B4-BE49-F238E27FC236}">
                <a16:creationId xmlns="" xmlns:a16="http://schemas.microsoft.com/office/drawing/2014/main" id="{302D3AE0-E540-459F-9347-727084140EFB}"/>
              </a:ext>
            </a:extLst>
          </p:cNvPr>
          <p:cNvGrpSpPr>
            <a:grpSpLocks/>
          </p:cNvGrpSpPr>
          <p:nvPr/>
        </p:nvGrpSpPr>
        <p:grpSpPr bwMode="auto">
          <a:xfrm>
            <a:off x="3771900" y="598488"/>
            <a:ext cx="1743075" cy="644525"/>
            <a:chOff x="3333750" y="598488"/>
            <a:chExt cx="1743075" cy="643766"/>
          </a:xfrm>
        </p:grpSpPr>
        <p:sp>
          <p:nvSpPr>
            <p:cNvPr id="20" name="圆角矩形 19">
              <a:extLst>
                <a:ext uri="{FF2B5EF4-FFF2-40B4-BE49-F238E27FC236}">
                  <a16:creationId xmlns="" xmlns:a16="http://schemas.microsoft.com/office/drawing/2014/main" id="{53DAB84E-AF98-4305-BC11-1D46980A8732}"/>
                </a:ext>
              </a:extLst>
            </p:cNvPr>
            <p:cNvSpPr/>
            <p:nvPr/>
          </p:nvSpPr>
          <p:spPr>
            <a:xfrm rot="555800">
              <a:off x="4602163" y="715825"/>
              <a:ext cx="442912" cy="418606"/>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1" name="圆角矩形 20">
              <a:extLst>
                <a:ext uri="{FF2B5EF4-FFF2-40B4-BE49-F238E27FC236}">
                  <a16:creationId xmlns="" xmlns:a16="http://schemas.microsoft.com/office/drawing/2014/main" id="{E75E3BF6-C260-4E52-9A29-00C5D943B857}"/>
                </a:ext>
              </a:extLst>
            </p:cNvPr>
            <p:cNvSpPr/>
            <p:nvPr/>
          </p:nvSpPr>
          <p:spPr>
            <a:xfrm rot="20470821">
              <a:off x="4197350" y="722167"/>
              <a:ext cx="442913" cy="420192"/>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2" name="圆角矩形 21">
              <a:extLst>
                <a:ext uri="{FF2B5EF4-FFF2-40B4-BE49-F238E27FC236}">
                  <a16:creationId xmlns="" xmlns:a16="http://schemas.microsoft.com/office/drawing/2014/main" id="{343C6C91-024D-4BCC-B6EB-F399E6863D2B}"/>
                </a:ext>
              </a:extLst>
            </p:cNvPr>
            <p:cNvSpPr/>
            <p:nvPr/>
          </p:nvSpPr>
          <p:spPr>
            <a:xfrm rot="319204">
              <a:off x="3778250" y="722167"/>
              <a:ext cx="441325" cy="420192"/>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3" name="圆角矩形 22">
              <a:extLst>
                <a:ext uri="{FF2B5EF4-FFF2-40B4-BE49-F238E27FC236}">
                  <a16:creationId xmlns="" xmlns:a16="http://schemas.microsoft.com/office/drawing/2014/main" id="{3AFEE864-295A-49A9-8D38-682C1884D704}"/>
                </a:ext>
              </a:extLst>
            </p:cNvPr>
            <p:cNvSpPr/>
            <p:nvPr/>
          </p:nvSpPr>
          <p:spPr>
            <a:xfrm rot="21148334">
              <a:off x="3368675" y="730095"/>
              <a:ext cx="441325" cy="420193"/>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37900" name="矩形 1">
              <a:extLst>
                <a:ext uri="{FF2B5EF4-FFF2-40B4-BE49-F238E27FC236}">
                  <a16:creationId xmlns="" xmlns:a16="http://schemas.microsoft.com/office/drawing/2014/main" id="{6B5D60D2-231A-42B9-A47B-648CDFCBB262}"/>
                </a:ext>
              </a:extLst>
            </p:cNvPr>
            <p:cNvSpPr>
              <a:spLocks noChangeArrowheads="1"/>
            </p:cNvSpPr>
            <p:nvPr/>
          </p:nvSpPr>
          <p:spPr bwMode="auto">
            <a:xfrm>
              <a:off x="3333750" y="598488"/>
              <a:ext cx="1743075" cy="64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概括主题</a:t>
              </a:r>
            </a:p>
          </p:txBody>
        </p:sp>
      </p:grpSp>
      <p:grpSp>
        <p:nvGrpSpPr>
          <p:cNvPr id="37892" name="组合 13">
            <a:extLst>
              <a:ext uri="{FF2B5EF4-FFF2-40B4-BE49-F238E27FC236}">
                <a16:creationId xmlns="" xmlns:a16="http://schemas.microsoft.com/office/drawing/2014/main" id="{4578198B-AEB5-481F-992B-C897B40A7D6C}"/>
              </a:ext>
            </a:extLst>
          </p:cNvPr>
          <p:cNvGrpSpPr>
            <a:grpSpLocks/>
          </p:cNvGrpSpPr>
          <p:nvPr/>
        </p:nvGrpSpPr>
        <p:grpSpPr bwMode="auto">
          <a:xfrm>
            <a:off x="28575" y="-20638"/>
            <a:ext cx="2006600" cy="522288"/>
            <a:chOff x="70" y="-63"/>
            <a:chExt cx="3160" cy="822"/>
          </a:xfrm>
        </p:grpSpPr>
        <p:sp>
          <p:nvSpPr>
            <p:cNvPr id="37893" name="文本框 6">
              <a:extLst>
                <a:ext uri="{FF2B5EF4-FFF2-40B4-BE49-F238E27FC236}">
                  <a16:creationId xmlns="" xmlns:a16="http://schemas.microsoft.com/office/drawing/2014/main" id="{B1EBDC63-1BA2-4587-8EE8-D48AE27DF679}"/>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课堂小结</a:t>
              </a:r>
            </a:p>
          </p:txBody>
        </p:sp>
        <p:cxnSp>
          <p:nvCxnSpPr>
            <p:cNvPr id="15" name="直线连接符 9">
              <a:extLst>
                <a:ext uri="{FF2B5EF4-FFF2-40B4-BE49-F238E27FC236}">
                  <a16:creationId xmlns="" xmlns:a16="http://schemas.microsoft.com/office/drawing/2014/main" id="{515C39F9-1CA7-43F6-B302-C04EE2C4811D}"/>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a:extLst>
                <a:ext uri="{FF2B5EF4-FFF2-40B4-BE49-F238E27FC236}">
                  <a16:creationId xmlns="" xmlns:a16="http://schemas.microsoft.com/office/drawing/2014/main" id="{CD8CA27B-FD18-4C9E-B1E3-4E8CE6D7DC77}"/>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914" name="组合 2">
            <a:extLst>
              <a:ext uri="{FF2B5EF4-FFF2-40B4-BE49-F238E27FC236}">
                <a16:creationId xmlns="" xmlns:a16="http://schemas.microsoft.com/office/drawing/2014/main" id="{CE515922-A8B8-4E41-967B-23676CEECA7C}"/>
              </a:ext>
            </a:extLst>
          </p:cNvPr>
          <p:cNvGrpSpPr>
            <a:grpSpLocks/>
          </p:cNvGrpSpPr>
          <p:nvPr/>
        </p:nvGrpSpPr>
        <p:grpSpPr bwMode="auto">
          <a:xfrm>
            <a:off x="3700463" y="598488"/>
            <a:ext cx="1743075" cy="644525"/>
            <a:chOff x="3333750" y="598488"/>
            <a:chExt cx="1743075" cy="643766"/>
          </a:xfrm>
        </p:grpSpPr>
        <p:sp>
          <p:nvSpPr>
            <p:cNvPr id="20" name="圆角矩形 19">
              <a:extLst>
                <a:ext uri="{FF2B5EF4-FFF2-40B4-BE49-F238E27FC236}">
                  <a16:creationId xmlns="" xmlns:a16="http://schemas.microsoft.com/office/drawing/2014/main" id="{EDB2B8F6-367C-4C26-874E-1E275EDA27CB}"/>
                </a:ext>
              </a:extLst>
            </p:cNvPr>
            <p:cNvSpPr/>
            <p:nvPr/>
          </p:nvSpPr>
          <p:spPr>
            <a:xfrm rot="555800">
              <a:off x="4602162" y="715825"/>
              <a:ext cx="442913" cy="418606"/>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1" name="圆角矩形 20">
              <a:extLst>
                <a:ext uri="{FF2B5EF4-FFF2-40B4-BE49-F238E27FC236}">
                  <a16:creationId xmlns="" xmlns:a16="http://schemas.microsoft.com/office/drawing/2014/main" id="{7522A739-F165-475D-86F2-6F1910FA25ED}"/>
                </a:ext>
              </a:extLst>
            </p:cNvPr>
            <p:cNvSpPr/>
            <p:nvPr/>
          </p:nvSpPr>
          <p:spPr>
            <a:xfrm rot="20470821">
              <a:off x="4197350" y="722167"/>
              <a:ext cx="442912" cy="420192"/>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2" name="圆角矩形 21">
              <a:extLst>
                <a:ext uri="{FF2B5EF4-FFF2-40B4-BE49-F238E27FC236}">
                  <a16:creationId xmlns="" xmlns:a16="http://schemas.microsoft.com/office/drawing/2014/main" id="{E6D949C0-7AB9-41BA-915E-95E767022C39}"/>
                </a:ext>
              </a:extLst>
            </p:cNvPr>
            <p:cNvSpPr/>
            <p:nvPr/>
          </p:nvSpPr>
          <p:spPr>
            <a:xfrm rot="319204">
              <a:off x="3778250" y="722167"/>
              <a:ext cx="441325" cy="420192"/>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3" name="圆角矩形 22">
              <a:extLst>
                <a:ext uri="{FF2B5EF4-FFF2-40B4-BE49-F238E27FC236}">
                  <a16:creationId xmlns="" xmlns:a16="http://schemas.microsoft.com/office/drawing/2014/main" id="{6444E842-D0AA-49F8-B7E1-9F5771220CE2}"/>
                </a:ext>
              </a:extLst>
            </p:cNvPr>
            <p:cNvSpPr/>
            <p:nvPr/>
          </p:nvSpPr>
          <p:spPr>
            <a:xfrm rot="21148334">
              <a:off x="3368675" y="730095"/>
              <a:ext cx="441325" cy="420193"/>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38924" name="矩形 1">
              <a:extLst>
                <a:ext uri="{FF2B5EF4-FFF2-40B4-BE49-F238E27FC236}">
                  <a16:creationId xmlns="" xmlns:a16="http://schemas.microsoft.com/office/drawing/2014/main" id="{350BBA40-5A3D-4075-BE35-A15EA0C318DA}"/>
                </a:ext>
              </a:extLst>
            </p:cNvPr>
            <p:cNvSpPr>
              <a:spLocks noChangeArrowheads="1"/>
            </p:cNvSpPr>
            <p:nvPr/>
          </p:nvSpPr>
          <p:spPr bwMode="auto">
            <a:xfrm>
              <a:off x="3333750" y="598488"/>
              <a:ext cx="1743075" cy="64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学后感悟</a:t>
              </a:r>
            </a:p>
          </p:txBody>
        </p:sp>
      </p:grpSp>
      <p:grpSp>
        <p:nvGrpSpPr>
          <p:cNvPr id="38915" name="组合 13">
            <a:extLst>
              <a:ext uri="{FF2B5EF4-FFF2-40B4-BE49-F238E27FC236}">
                <a16:creationId xmlns="" xmlns:a16="http://schemas.microsoft.com/office/drawing/2014/main" id="{046BFCDB-9787-4C57-94BD-F405FDACC446}"/>
              </a:ext>
            </a:extLst>
          </p:cNvPr>
          <p:cNvGrpSpPr>
            <a:grpSpLocks/>
          </p:cNvGrpSpPr>
          <p:nvPr/>
        </p:nvGrpSpPr>
        <p:grpSpPr bwMode="auto">
          <a:xfrm>
            <a:off x="28575" y="-20638"/>
            <a:ext cx="2006600" cy="522288"/>
            <a:chOff x="70" y="-63"/>
            <a:chExt cx="3160" cy="822"/>
          </a:xfrm>
        </p:grpSpPr>
        <p:sp>
          <p:nvSpPr>
            <p:cNvPr id="38917" name="文本框 6">
              <a:extLst>
                <a:ext uri="{FF2B5EF4-FFF2-40B4-BE49-F238E27FC236}">
                  <a16:creationId xmlns="" xmlns:a16="http://schemas.microsoft.com/office/drawing/2014/main" id="{BCF9DE0C-B4FC-4C21-A51F-2206DAD2ECE7}"/>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课堂小结</a:t>
              </a:r>
            </a:p>
          </p:txBody>
        </p:sp>
        <p:cxnSp>
          <p:nvCxnSpPr>
            <p:cNvPr id="16" name="直线连接符 9">
              <a:extLst>
                <a:ext uri="{FF2B5EF4-FFF2-40B4-BE49-F238E27FC236}">
                  <a16:creationId xmlns="" xmlns:a16="http://schemas.microsoft.com/office/drawing/2014/main" id="{0C0E8F0B-86E5-4E7A-9FDF-2A88A8F469CE}"/>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7" name="菱形 16">
              <a:extLst>
                <a:ext uri="{FF2B5EF4-FFF2-40B4-BE49-F238E27FC236}">
                  <a16:creationId xmlns="" xmlns:a16="http://schemas.microsoft.com/office/drawing/2014/main" id="{49B20DB4-353F-4CD0-BD9A-E31E02DDCFDC}"/>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3" name="矩形 2">
            <a:extLst>
              <a:ext uri="{FF2B5EF4-FFF2-40B4-BE49-F238E27FC236}">
                <a16:creationId xmlns="" xmlns:a16="http://schemas.microsoft.com/office/drawing/2014/main" id="{E5F74F22-D887-4B87-B072-0BE8E9EFA02B}"/>
              </a:ext>
            </a:extLst>
          </p:cNvPr>
          <p:cNvSpPr>
            <a:spLocks noChangeArrowheads="1"/>
          </p:cNvSpPr>
          <p:nvPr/>
        </p:nvSpPr>
        <p:spPr bwMode="auto">
          <a:xfrm>
            <a:off x="512763" y="1347788"/>
            <a:ext cx="8118475" cy="304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4000"/>
              </a:lnSpc>
            </a:pPr>
            <a:r>
              <a:rPr lang="zh-CN" altLang="en-US" sz="2800" b="1" dirty="0">
                <a:latin typeface="楷体" panose="02010609060101010101" pitchFamily="49" charset="-122"/>
                <a:ea typeface="楷体" panose="02010609060101010101" pitchFamily="49" charset="-122"/>
              </a:rPr>
              <a:t>    广大官兵用不忘初心、不懈奋斗的信念和行动，书写了“惊海天”的伟大篇章。我们对他们的精神感到敬佩，也为他们的壮举感到自豪。今天的我们，不仅要记住他们的壮举，更要学习他们的精神。在他们的感召和引领下，努力学习，为祖国的强大贡献自己的一份力量。</a:t>
            </a: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4">
            <a:extLst>
              <a:ext uri="{FF2B5EF4-FFF2-40B4-BE49-F238E27FC236}">
                <a16:creationId xmlns="" xmlns:a16="http://schemas.microsoft.com/office/drawing/2014/main" id="{7CCB0669-8493-46BD-A5BE-7EBBE6B48ECB}"/>
              </a:ext>
            </a:extLst>
          </p:cNvPr>
          <p:cNvSpPr txBox="1">
            <a:spLocks noChangeArrowheads="1"/>
          </p:cNvSpPr>
          <p:nvPr/>
        </p:nvSpPr>
        <p:spPr bwMode="auto">
          <a:xfrm>
            <a:off x="323850" y="1144588"/>
            <a:ext cx="84963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10000"/>
              </a:lnSpc>
            </a:pPr>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舰载战斗机着舰是一个复杂而危险的系统工程</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每一个环节都与成败密切相关。要把这一切都记录下来是不可能的</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也是没有必要的</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因为读者最关心的是能否成功着舰。成功着舰的关键环节是相关人员的指挥和配合</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所以作者紧紧抓住塔台指挥和着舰动作等关键环节展开叙述</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集中笔墨叙写这个环节</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将着舰前后过程清晰完整地展现在读者的面前。</a:t>
            </a:r>
            <a:endParaRPr lang="zh-CN" altLang="en-US" sz="2800" b="1" dirty="0">
              <a:latin typeface="楷体" panose="02010609060101010101" pitchFamily="49" charset="-122"/>
              <a:ea typeface="楷体" panose="02010609060101010101" pitchFamily="49" charset="-122"/>
            </a:endParaRPr>
          </a:p>
        </p:txBody>
      </p:sp>
      <p:sp>
        <p:nvSpPr>
          <p:cNvPr id="40964" name="矩形 2">
            <a:extLst>
              <a:ext uri="{FF2B5EF4-FFF2-40B4-BE49-F238E27FC236}">
                <a16:creationId xmlns="" xmlns:a16="http://schemas.microsoft.com/office/drawing/2014/main" id="{4B9C33D9-352E-474C-B83A-66D2C6A870AE}"/>
              </a:ext>
            </a:extLst>
          </p:cNvPr>
          <p:cNvSpPr>
            <a:spLocks noChangeArrowheads="1"/>
          </p:cNvSpPr>
          <p:nvPr/>
        </p:nvSpPr>
        <p:spPr bwMode="auto">
          <a:xfrm>
            <a:off x="468313" y="555625"/>
            <a:ext cx="41513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solidFill>
                  <a:srgbClr val="FF0000"/>
                </a:solidFill>
                <a:latin typeface="黑体" panose="02010609060101010101" pitchFamily="49" charset="-122"/>
                <a:ea typeface="黑体" panose="02010609060101010101" pitchFamily="49" charset="-122"/>
              </a:rPr>
              <a:t>❶</a:t>
            </a:r>
            <a:r>
              <a:rPr lang="zh-CN" altLang="zh-CN" sz="2800">
                <a:solidFill>
                  <a:srgbClr val="FF0000"/>
                </a:solidFill>
                <a:latin typeface="黑体" panose="02010609060101010101" pitchFamily="49" charset="-122"/>
                <a:ea typeface="黑体" panose="02010609060101010101" pitchFamily="49" charset="-122"/>
              </a:rPr>
              <a:t>重点突出</a:t>
            </a:r>
            <a:r>
              <a:rPr lang="zh-CN" altLang="en-US" sz="2800">
                <a:solidFill>
                  <a:srgbClr val="FF0000"/>
                </a:solidFill>
                <a:latin typeface="黑体" panose="02010609060101010101" pitchFamily="49" charset="-122"/>
                <a:ea typeface="黑体" panose="02010609060101010101" pitchFamily="49" charset="-122"/>
              </a:rPr>
              <a:t>，</a:t>
            </a:r>
            <a:r>
              <a:rPr lang="zh-CN" altLang="zh-CN" sz="2800">
                <a:solidFill>
                  <a:srgbClr val="FF0000"/>
                </a:solidFill>
                <a:latin typeface="黑体" panose="02010609060101010101" pitchFamily="49" charset="-122"/>
                <a:ea typeface="黑体" panose="02010609060101010101" pitchFamily="49" charset="-122"/>
              </a:rPr>
              <a:t>主次分明</a:t>
            </a:r>
            <a:r>
              <a:rPr lang="zh-CN" altLang="en-US" sz="2800">
                <a:solidFill>
                  <a:srgbClr val="FF0000"/>
                </a:solidFill>
                <a:latin typeface="黑体" panose="02010609060101010101" pitchFamily="49" charset="-122"/>
                <a:ea typeface="黑体" panose="02010609060101010101" pitchFamily="49" charset="-122"/>
              </a:rPr>
              <a:t>。</a:t>
            </a:r>
            <a:endParaRPr lang="en-US" altLang="zh-CN" sz="2800">
              <a:solidFill>
                <a:srgbClr val="FF0000"/>
              </a:solidFill>
              <a:latin typeface="黑体" panose="02010609060101010101" pitchFamily="49" charset="-122"/>
              <a:ea typeface="黑体" panose="02010609060101010101" pitchFamily="49" charset="-122"/>
            </a:endParaRPr>
          </a:p>
        </p:txBody>
      </p:sp>
      <p:grpSp>
        <p:nvGrpSpPr>
          <p:cNvPr id="39940" name="组合 8">
            <a:extLst>
              <a:ext uri="{FF2B5EF4-FFF2-40B4-BE49-F238E27FC236}">
                <a16:creationId xmlns="" xmlns:a16="http://schemas.microsoft.com/office/drawing/2014/main" id="{C7CBC563-5F77-4953-90A2-14B214159BDD}"/>
              </a:ext>
            </a:extLst>
          </p:cNvPr>
          <p:cNvGrpSpPr>
            <a:grpSpLocks/>
          </p:cNvGrpSpPr>
          <p:nvPr/>
        </p:nvGrpSpPr>
        <p:grpSpPr bwMode="auto">
          <a:xfrm>
            <a:off x="34925" y="-20638"/>
            <a:ext cx="2008188" cy="523876"/>
            <a:chOff x="70" y="-63"/>
            <a:chExt cx="3161" cy="824"/>
          </a:xfrm>
        </p:grpSpPr>
        <p:sp>
          <p:nvSpPr>
            <p:cNvPr id="39941" name="文本框 6">
              <a:extLst>
                <a:ext uri="{FF2B5EF4-FFF2-40B4-BE49-F238E27FC236}">
                  <a16:creationId xmlns="" xmlns:a16="http://schemas.microsoft.com/office/drawing/2014/main" id="{6CE245AC-F7D0-4F57-97EF-DBF71DD4A658}"/>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写作特色</a:t>
              </a:r>
            </a:p>
          </p:txBody>
        </p:sp>
        <p:cxnSp>
          <p:nvCxnSpPr>
            <p:cNvPr id="10" name="直线连接符 9">
              <a:extLst>
                <a:ext uri="{FF2B5EF4-FFF2-40B4-BE49-F238E27FC236}">
                  <a16:creationId xmlns="" xmlns:a16="http://schemas.microsoft.com/office/drawing/2014/main" id="{EB4FB295-814C-4379-AD31-A76ECB9B08AC}"/>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a:extLst>
                <a:ext uri="{FF2B5EF4-FFF2-40B4-BE49-F238E27FC236}">
                  <a16:creationId xmlns="" xmlns:a16="http://schemas.microsoft.com/office/drawing/2014/main" id="{ABDCE413-B7A2-47A0-A5A0-66EC7C5483DD}"/>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矩形 2">
            <a:extLst>
              <a:ext uri="{FF2B5EF4-FFF2-40B4-BE49-F238E27FC236}">
                <a16:creationId xmlns="" xmlns:a16="http://schemas.microsoft.com/office/drawing/2014/main" id="{1D33F59D-B39B-4DE6-9A35-92445B40AFBB}"/>
              </a:ext>
            </a:extLst>
          </p:cNvPr>
          <p:cNvSpPr>
            <a:spLocks noChangeArrowheads="1"/>
          </p:cNvSpPr>
          <p:nvPr/>
        </p:nvSpPr>
        <p:spPr bwMode="auto">
          <a:xfrm>
            <a:off x="492125" y="555625"/>
            <a:ext cx="45100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dirty="0">
                <a:solidFill>
                  <a:srgbClr val="FF0000"/>
                </a:solidFill>
                <a:latin typeface="黑体" panose="02010609060101010101" pitchFamily="49" charset="-122"/>
                <a:ea typeface="黑体" panose="02010609060101010101" pitchFamily="49" charset="-122"/>
              </a:rPr>
              <a:t>❷</a:t>
            </a:r>
            <a:r>
              <a:rPr lang="zh-CN" altLang="zh-CN" sz="2800" dirty="0">
                <a:solidFill>
                  <a:srgbClr val="FF0000"/>
                </a:solidFill>
                <a:latin typeface="黑体" panose="02010609060101010101" pitchFamily="49" charset="-122"/>
                <a:ea typeface="黑体" panose="02010609060101010101" pitchFamily="49" charset="-122"/>
              </a:rPr>
              <a:t>语言优美</a:t>
            </a:r>
            <a:r>
              <a:rPr lang="zh-CN" altLang="en-US" sz="2800" dirty="0">
                <a:solidFill>
                  <a:srgbClr val="FF0000"/>
                </a:solidFill>
                <a:latin typeface="黑体" panose="02010609060101010101" pitchFamily="49" charset="-122"/>
                <a:ea typeface="黑体" panose="02010609060101010101" pitchFamily="49" charset="-122"/>
              </a:rPr>
              <a:t>，</a:t>
            </a:r>
            <a:r>
              <a:rPr lang="zh-CN" altLang="zh-CN" sz="2800" dirty="0">
                <a:solidFill>
                  <a:srgbClr val="FF0000"/>
                </a:solidFill>
                <a:latin typeface="黑体" panose="02010609060101010101" pitchFamily="49" charset="-122"/>
                <a:ea typeface="黑体" panose="02010609060101010101" pitchFamily="49" charset="-122"/>
              </a:rPr>
              <a:t>描写细致</a:t>
            </a:r>
            <a:r>
              <a:rPr lang="zh-CN" altLang="en-US" sz="2800" dirty="0">
                <a:solidFill>
                  <a:srgbClr val="FF0000"/>
                </a:solidFill>
                <a:latin typeface="黑体" panose="02010609060101010101" pitchFamily="49" charset="-122"/>
                <a:ea typeface="黑体" panose="02010609060101010101" pitchFamily="49" charset="-122"/>
              </a:rPr>
              <a:t>。</a:t>
            </a:r>
            <a:r>
              <a:rPr lang="zh-CN" altLang="zh-CN" sz="2800" dirty="0">
                <a:latin typeface="黑体" panose="02010609060101010101" pitchFamily="49" charset="-122"/>
                <a:ea typeface="黑体" panose="02010609060101010101" pitchFamily="49" charset="-122"/>
              </a:rPr>
              <a:t>　</a:t>
            </a:r>
            <a:endParaRPr lang="en-US" altLang="zh-CN" sz="2800" dirty="0">
              <a:solidFill>
                <a:srgbClr val="FF0000"/>
              </a:solidFill>
              <a:latin typeface="黑体" panose="02010609060101010101" pitchFamily="49" charset="-122"/>
              <a:ea typeface="黑体" panose="02010609060101010101" pitchFamily="49" charset="-122"/>
            </a:endParaRPr>
          </a:p>
        </p:txBody>
      </p:sp>
      <p:sp>
        <p:nvSpPr>
          <p:cNvPr id="8" name="TextBox 1">
            <a:extLst>
              <a:ext uri="{FF2B5EF4-FFF2-40B4-BE49-F238E27FC236}">
                <a16:creationId xmlns="" xmlns:a16="http://schemas.microsoft.com/office/drawing/2014/main" id="{C2B19EB7-C8B4-4FB4-BDA8-4C7B47E8C670}"/>
              </a:ext>
            </a:extLst>
          </p:cNvPr>
          <p:cNvSpPr txBox="1">
            <a:spLocks noChangeArrowheads="1"/>
          </p:cNvSpPr>
          <p:nvPr/>
        </p:nvSpPr>
        <p:spPr bwMode="auto">
          <a:xfrm>
            <a:off x="533400" y="1203325"/>
            <a:ext cx="8210550" cy="332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文章多处运用细节描写和比喻、对偶等修辞手法</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使作品具有很强的震撼力。如文中</a:t>
            </a:r>
            <a:r>
              <a:rPr lang="zh-CN" altLang="en-US" sz="2800" b="1" dirty="0">
                <a:latin typeface="楷体" panose="02010609060101010101" pitchFamily="49" charset="-122"/>
                <a:ea typeface="楷体" panose="02010609060101010101" pitchFamily="49" charset="-122"/>
              </a:rPr>
              <a:t>将</a:t>
            </a:r>
            <a:r>
              <a:rPr lang="zh-CN" altLang="zh-CN" sz="2800" b="1" dirty="0">
                <a:latin typeface="楷体" panose="02010609060101010101" pitchFamily="49" charset="-122"/>
                <a:ea typeface="楷体" panose="02010609060101010101" pitchFamily="49" charset="-122"/>
              </a:rPr>
              <a:t>舰载机着舰比作刀尖上的舞蹈</a:t>
            </a:r>
            <a:r>
              <a:rPr lang="zh-CN" altLang="en-US" sz="2800" b="1" dirty="0">
                <a:latin typeface="楷体" panose="02010609060101010101" pitchFamily="49" charset="-122"/>
                <a:ea typeface="楷体" panose="02010609060101010101" pitchFamily="49" charset="-122"/>
              </a:rPr>
              <a:t>，把</a:t>
            </a:r>
            <a:r>
              <a:rPr lang="zh-CN" altLang="zh-CN" sz="2800" b="1" dirty="0">
                <a:latin typeface="楷体" panose="02010609060101010101" pitchFamily="49" charset="-122"/>
                <a:ea typeface="楷体" panose="02010609060101010101" pitchFamily="49" charset="-122"/>
              </a:rPr>
              <a:t>即将着舰的舰载机比作凌波海燕</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既形象地展示了这些事物的形态</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又具有非常强烈的感情宣泄。</a:t>
            </a:r>
            <a:endParaRPr lang="zh-CN" altLang="en-US" sz="2800" b="1" dirty="0">
              <a:latin typeface="楷体" panose="02010609060101010101" pitchFamily="49" charset="-122"/>
              <a:ea typeface="楷体" panose="02010609060101010101" pitchFamily="49" charset="-122"/>
            </a:endParaRPr>
          </a:p>
        </p:txBody>
      </p:sp>
      <p:grpSp>
        <p:nvGrpSpPr>
          <p:cNvPr id="40964" name="组合 8">
            <a:extLst>
              <a:ext uri="{FF2B5EF4-FFF2-40B4-BE49-F238E27FC236}">
                <a16:creationId xmlns="" xmlns:a16="http://schemas.microsoft.com/office/drawing/2014/main" id="{1DA38D7B-2123-48FD-9D44-559CE8F62CA2}"/>
              </a:ext>
            </a:extLst>
          </p:cNvPr>
          <p:cNvGrpSpPr>
            <a:grpSpLocks/>
          </p:cNvGrpSpPr>
          <p:nvPr/>
        </p:nvGrpSpPr>
        <p:grpSpPr bwMode="auto">
          <a:xfrm>
            <a:off x="34925" y="-20638"/>
            <a:ext cx="2008188" cy="523876"/>
            <a:chOff x="70" y="-63"/>
            <a:chExt cx="3161" cy="824"/>
          </a:xfrm>
        </p:grpSpPr>
        <p:sp>
          <p:nvSpPr>
            <p:cNvPr id="40965" name="文本框 6">
              <a:extLst>
                <a:ext uri="{FF2B5EF4-FFF2-40B4-BE49-F238E27FC236}">
                  <a16:creationId xmlns="" xmlns:a16="http://schemas.microsoft.com/office/drawing/2014/main" id="{19B4DAD1-B310-4263-9056-30D4F6078718}"/>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写作特色</a:t>
              </a:r>
            </a:p>
          </p:txBody>
        </p:sp>
        <p:cxnSp>
          <p:nvCxnSpPr>
            <p:cNvPr id="13" name="直线连接符 9">
              <a:extLst>
                <a:ext uri="{FF2B5EF4-FFF2-40B4-BE49-F238E27FC236}">
                  <a16:creationId xmlns="" xmlns:a16="http://schemas.microsoft.com/office/drawing/2014/main" id="{AE44C408-5A61-411B-A40F-64901D93BC77}"/>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a:extLst>
                <a:ext uri="{FF2B5EF4-FFF2-40B4-BE49-F238E27FC236}">
                  <a16:creationId xmlns="" xmlns:a16="http://schemas.microsoft.com/office/drawing/2014/main" id="{9FA515DA-A977-46FC-95E6-5EA947241EA2}"/>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0" name="TextBox 8">
            <a:extLst>
              <a:ext uri="{FF2B5EF4-FFF2-40B4-BE49-F238E27FC236}">
                <a16:creationId xmlns="" xmlns:a16="http://schemas.microsoft.com/office/drawing/2014/main" id="{112BDF48-6C69-4519-88BD-F2F5DCAB92B3}"/>
              </a:ext>
            </a:extLst>
          </p:cNvPr>
          <p:cNvSpPr txBox="1">
            <a:spLocks noChangeArrowheads="1"/>
          </p:cNvSpPr>
          <p:nvPr/>
        </p:nvSpPr>
        <p:spPr bwMode="auto">
          <a:xfrm>
            <a:off x="755650" y="1447800"/>
            <a:ext cx="503238" cy="2247900"/>
          </a:xfrm>
          <a:prstGeom prst="rect">
            <a:avLst/>
          </a:prstGeom>
          <a:noFill/>
          <a:ln>
            <a:noFill/>
            <a:headEnd/>
            <a:tailEnd/>
          </a:ln>
          <a:effectLst/>
        </p:spPr>
        <p:style>
          <a:lnRef idx="1">
            <a:schemeClr val="accent1"/>
          </a:lnRef>
          <a:fillRef idx="3">
            <a:schemeClr val="accent1"/>
          </a:fillRef>
          <a:effectRef idx="2">
            <a:schemeClr val="accent1"/>
          </a:effectRef>
          <a:fontRef idx="minor">
            <a:schemeClr val="lt1"/>
          </a:fontRef>
        </p:style>
        <p:txBody>
          <a:bodyPr>
            <a:spAutoFit/>
          </a:bodyPr>
          <a:lstStyle/>
          <a:p>
            <a:pPr eaLnBrk="0" hangingPunct="0">
              <a:defRPr/>
            </a:pPr>
            <a:r>
              <a:rPr lang="zh-CN" altLang="en-US" sz="2800" dirty="0">
                <a:solidFill>
                  <a:srgbClr val="FF0000"/>
                </a:solidFill>
                <a:latin typeface="黑体" pitchFamily="49" charset="-122"/>
                <a:ea typeface="黑体" pitchFamily="49" charset="-122"/>
              </a:rPr>
              <a:t>一着惊海天</a:t>
            </a:r>
          </a:p>
        </p:txBody>
      </p:sp>
      <p:sp>
        <p:nvSpPr>
          <p:cNvPr id="65541" name="AutoShape 7">
            <a:extLst>
              <a:ext uri="{FF2B5EF4-FFF2-40B4-BE49-F238E27FC236}">
                <a16:creationId xmlns="" xmlns:a16="http://schemas.microsoft.com/office/drawing/2014/main" id="{38E4645D-9DEB-49D9-B868-3A8EF512BD18}"/>
              </a:ext>
            </a:extLst>
          </p:cNvPr>
          <p:cNvSpPr>
            <a:spLocks/>
          </p:cNvSpPr>
          <p:nvPr/>
        </p:nvSpPr>
        <p:spPr bwMode="auto">
          <a:xfrm>
            <a:off x="1476375" y="1381125"/>
            <a:ext cx="265113" cy="2535238"/>
          </a:xfrm>
          <a:prstGeom prst="leftBrace">
            <a:avLst>
              <a:gd name="adj1" fmla="val 78672"/>
              <a:gd name="adj2" fmla="val 50000"/>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600">
              <a:latin typeface="黑体" panose="02010609060101010101" pitchFamily="49" charset="-122"/>
              <a:ea typeface="黑体" panose="02010609060101010101" pitchFamily="49" charset="-122"/>
            </a:endParaRPr>
          </a:p>
        </p:txBody>
      </p:sp>
      <p:sp>
        <p:nvSpPr>
          <p:cNvPr id="14" name="TextBox 13">
            <a:extLst>
              <a:ext uri="{FF2B5EF4-FFF2-40B4-BE49-F238E27FC236}">
                <a16:creationId xmlns="" xmlns:a16="http://schemas.microsoft.com/office/drawing/2014/main" id="{61D044C5-59D3-47DA-A3D7-63C790E8CB06}"/>
              </a:ext>
            </a:extLst>
          </p:cNvPr>
          <p:cNvSpPr txBox="1">
            <a:spLocks noChangeArrowheads="1"/>
          </p:cNvSpPr>
          <p:nvPr/>
        </p:nvSpPr>
        <p:spPr bwMode="auto">
          <a:xfrm>
            <a:off x="1908175" y="1317625"/>
            <a:ext cx="1728788" cy="523875"/>
          </a:xfrm>
          <a:prstGeom prst="rect">
            <a:avLst/>
          </a:prstGeom>
          <a:noFill/>
          <a:ln>
            <a:noFill/>
            <a:headEnd/>
            <a:tailEnd/>
          </a:ln>
          <a:effectLst/>
        </p:spPr>
        <p:style>
          <a:lnRef idx="1">
            <a:schemeClr val="accent1"/>
          </a:lnRef>
          <a:fillRef idx="2">
            <a:schemeClr val="accent1"/>
          </a:fillRef>
          <a:effectRef idx="1">
            <a:schemeClr val="accent1"/>
          </a:effectRef>
          <a:fontRef idx="minor">
            <a:schemeClr val="dk1"/>
          </a:fontRef>
        </p:style>
        <p:txBody>
          <a:bodyPr>
            <a:spAutoFit/>
          </a:bodyPr>
          <a:lstStyle/>
          <a:p>
            <a:pPr eaLnBrk="0" hangingPunct="0">
              <a:defRPr/>
            </a:pPr>
            <a:r>
              <a:rPr lang="zh-CN" altLang="en-US" sz="2800" b="1" dirty="0">
                <a:solidFill>
                  <a:srgbClr val="0000FF"/>
                </a:solidFill>
                <a:latin typeface="楷体" pitchFamily="49" charset="-122"/>
                <a:ea typeface="楷体" pitchFamily="49" charset="-122"/>
              </a:rPr>
              <a:t>正面描写</a:t>
            </a:r>
          </a:p>
        </p:txBody>
      </p:sp>
      <p:sp>
        <p:nvSpPr>
          <p:cNvPr id="16" name="TextBox 15">
            <a:extLst>
              <a:ext uri="{FF2B5EF4-FFF2-40B4-BE49-F238E27FC236}">
                <a16:creationId xmlns="" xmlns:a16="http://schemas.microsoft.com/office/drawing/2014/main" id="{F064B4E1-B1BA-4150-9AE3-AEC802E6C86B}"/>
              </a:ext>
            </a:extLst>
          </p:cNvPr>
          <p:cNvSpPr txBox="1">
            <a:spLocks noChangeArrowheads="1"/>
          </p:cNvSpPr>
          <p:nvPr/>
        </p:nvSpPr>
        <p:spPr bwMode="auto">
          <a:xfrm>
            <a:off x="1908175" y="3460750"/>
            <a:ext cx="1655763" cy="522288"/>
          </a:xfrm>
          <a:prstGeom prst="rect">
            <a:avLst/>
          </a:prstGeom>
          <a:noFill/>
          <a:ln>
            <a:noFill/>
            <a:headEnd/>
            <a:tailEnd/>
          </a:ln>
          <a:effectLst/>
        </p:spPr>
        <p:style>
          <a:lnRef idx="1">
            <a:schemeClr val="accent1"/>
          </a:lnRef>
          <a:fillRef idx="2">
            <a:schemeClr val="accent1"/>
          </a:fillRef>
          <a:effectRef idx="1">
            <a:schemeClr val="accent1"/>
          </a:effectRef>
          <a:fontRef idx="minor">
            <a:schemeClr val="dk1"/>
          </a:fontRef>
        </p:style>
        <p:txBody>
          <a:bodyPr>
            <a:spAutoFit/>
          </a:bodyPr>
          <a:lstStyle/>
          <a:p>
            <a:pPr eaLnBrk="0" hangingPunct="0">
              <a:defRPr/>
            </a:pPr>
            <a:r>
              <a:rPr lang="zh-CN" altLang="en-US" sz="2800" b="1" dirty="0">
                <a:solidFill>
                  <a:srgbClr val="0000FF"/>
                </a:solidFill>
                <a:latin typeface="楷体" pitchFamily="49" charset="-122"/>
                <a:ea typeface="楷体" pitchFamily="49" charset="-122"/>
              </a:rPr>
              <a:t>侧面描写</a:t>
            </a:r>
          </a:p>
        </p:txBody>
      </p:sp>
      <p:sp>
        <p:nvSpPr>
          <p:cNvPr id="18" name="TextBox 17">
            <a:extLst>
              <a:ext uri="{FF2B5EF4-FFF2-40B4-BE49-F238E27FC236}">
                <a16:creationId xmlns="" xmlns:a16="http://schemas.microsoft.com/office/drawing/2014/main" id="{8BEC7071-5002-4FC3-99D0-DC6B937572AB}"/>
              </a:ext>
            </a:extLst>
          </p:cNvPr>
          <p:cNvSpPr txBox="1">
            <a:spLocks noChangeArrowheads="1"/>
          </p:cNvSpPr>
          <p:nvPr/>
        </p:nvSpPr>
        <p:spPr bwMode="auto">
          <a:xfrm>
            <a:off x="4298950" y="536575"/>
            <a:ext cx="180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latin typeface="楷体" panose="02010609060101010101" pitchFamily="49" charset="-122"/>
                <a:ea typeface="楷体" panose="02010609060101010101" pitchFamily="49" charset="-122"/>
              </a:rPr>
              <a:t>检查准备</a:t>
            </a:r>
          </a:p>
        </p:txBody>
      </p:sp>
      <p:sp>
        <p:nvSpPr>
          <p:cNvPr id="65546" name="AutoShape 7">
            <a:extLst>
              <a:ext uri="{FF2B5EF4-FFF2-40B4-BE49-F238E27FC236}">
                <a16:creationId xmlns="" xmlns:a16="http://schemas.microsoft.com/office/drawing/2014/main" id="{B881BD7B-48C0-4BB5-BA76-B69B405FBB90}"/>
              </a:ext>
            </a:extLst>
          </p:cNvPr>
          <p:cNvSpPr>
            <a:spLocks/>
          </p:cNvSpPr>
          <p:nvPr/>
        </p:nvSpPr>
        <p:spPr bwMode="auto">
          <a:xfrm>
            <a:off x="3808413" y="752475"/>
            <a:ext cx="265112" cy="1727200"/>
          </a:xfrm>
          <a:prstGeom prst="leftBrace">
            <a:avLst>
              <a:gd name="adj1" fmla="val 39150"/>
              <a:gd name="adj2" fmla="val 50000"/>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600">
              <a:latin typeface="黑体" panose="02010609060101010101" pitchFamily="49" charset="-122"/>
              <a:ea typeface="黑体" panose="02010609060101010101" pitchFamily="49" charset="-122"/>
            </a:endParaRPr>
          </a:p>
        </p:txBody>
      </p:sp>
      <p:sp>
        <p:nvSpPr>
          <p:cNvPr id="20" name="TextBox 19">
            <a:extLst>
              <a:ext uri="{FF2B5EF4-FFF2-40B4-BE49-F238E27FC236}">
                <a16:creationId xmlns="" xmlns:a16="http://schemas.microsoft.com/office/drawing/2014/main" id="{45B0AA8E-9287-435D-8C5A-19067AC1D19B}"/>
              </a:ext>
            </a:extLst>
          </p:cNvPr>
          <p:cNvSpPr txBox="1">
            <a:spLocks noChangeArrowheads="1"/>
          </p:cNvSpPr>
          <p:nvPr/>
        </p:nvSpPr>
        <p:spPr bwMode="auto">
          <a:xfrm>
            <a:off x="4298950" y="1328738"/>
            <a:ext cx="200183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latin typeface="楷体" panose="02010609060101010101" pitchFamily="49" charset="-122"/>
                <a:ea typeface="楷体" panose="02010609060101010101" pitchFamily="49" charset="-122"/>
              </a:rPr>
              <a:t>调整姿态</a:t>
            </a:r>
          </a:p>
        </p:txBody>
      </p:sp>
      <p:sp>
        <p:nvSpPr>
          <p:cNvPr id="21" name="TextBox 20">
            <a:extLst>
              <a:ext uri="{FF2B5EF4-FFF2-40B4-BE49-F238E27FC236}">
                <a16:creationId xmlns="" xmlns:a16="http://schemas.microsoft.com/office/drawing/2014/main" id="{5996297D-EB64-4A9C-BA2E-667846CB3381}"/>
              </a:ext>
            </a:extLst>
          </p:cNvPr>
          <p:cNvSpPr txBox="1">
            <a:spLocks noChangeArrowheads="1"/>
          </p:cNvSpPr>
          <p:nvPr/>
        </p:nvSpPr>
        <p:spPr bwMode="auto">
          <a:xfrm>
            <a:off x="4298950" y="2119313"/>
            <a:ext cx="17795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latin typeface="楷体" panose="02010609060101010101" pitchFamily="49" charset="-122"/>
                <a:ea typeface="楷体" panose="02010609060101010101" pitchFamily="49" charset="-122"/>
              </a:rPr>
              <a:t>成功着舰</a:t>
            </a:r>
          </a:p>
        </p:txBody>
      </p:sp>
      <p:sp>
        <p:nvSpPr>
          <p:cNvPr id="23" name="TextBox 22">
            <a:extLst>
              <a:ext uri="{FF2B5EF4-FFF2-40B4-BE49-F238E27FC236}">
                <a16:creationId xmlns="" xmlns:a16="http://schemas.microsoft.com/office/drawing/2014/main" id="{BFEE2227-38FE-43E7-BF06-F7349B649784}"/>
              </a:ext>
            </a:extLst>
          </p:cNvPr>
          <p:cNvSpPr txBox="1">
            <a:spLocks noChangeArrowheads="1"/>
          </p:cNvSpPr>
          <p:nvPr/>
        </p:nvSpPr>
        <p:spPr bwMode="auto">
          <a:xfrm>
            <a:off x="4298950" y="2652713"/>
            <a:ext cx="18557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latin typeface="楷体" panose="02010609060101010101" pitchFamily="49" charset="-122"/>
                <a:ea typeface="楷体" panose="02010609060101010101" pitchFamily="49" charset="-122"/>
              </a:rPr>
              <a:t>环境烘托</a:t>
            </a:r>
          </a:p>
        </p:txBody>
      </p:sp>
      <p:sp>
        <p:nvSpPr>
          <p:cNvPr id="24" name="TextBox 23">
            <a:extLst>
              <a:ext uri="{FF2B5EF4-FFF2-40B4-BE49-F238E27FC236}">
                <a16:creationId xmlns="" xmlns:a16="http://schemas.microsoft.com/office/drawing/2014/main" id="{2103E23A-EC13-46F8-9C27-B6511C23CA1F}"/>
              </a:ext>
            </a:extLst>
          </p:cNvPr>
          <p:cNvSpPr txBox="1">
            <a:spLocks noChangeArrowheads="1"/>
          </p:cNvSpPr>
          <p:nvPr/>
        </p:nvSpPr>
        <p:spPr bwMode="auto">
          <a:xfrm>
            <a:off x="4298950" y="3409950"/>
            <a:ext cx="17795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latin typeface="楷体" panose="02010609060101010101" pitchFamily="49" charset="-122"/>
                <a:ea typeface="楷体" panose="02010609060101010101" pitchFamily="49" charset="-122"/>
              </a:rPr>
              <a:t>背景介绍</a:t>
            </a:r>
          </a:p>
        </p:txBody>
      </p:sp>
      <p:sp>
        <p:nvSpPr>
          <p:cNvPr id="65552" name="AutoShape 7">
            <a:extLst>
              <a:ext uri="{FF2B5EF4-FFF2-40B4-BE49-F238E27FC236}">
                <a16:creationId xmlns="" xmlns:a16="http://schemas.microsoft.com/office/drawing/2014/main" id="{5BF7CF81-3723-4FDA-BD2B-A91FF3A1A201}"/>
              </a:ext>
            </a:extLst>
          </p:cNvPr>
          <p:cNvSpPr>
            <a:spLocks/>
          </p:cNvSpPr>
          <p:nvPr/>
        </p:nvSpPr>
        <p:spPr bwMode="auto">
          <a:xfrm>
            <a:off x="3857625" y="2868613"/>
            <a:ext cx="215900" cy="1728787"/>
          </a:xfrm>
          <a:prstGeom prst="leftBrace">
            <a:avLst>
              <a:gd name="adj1" fmla="val 39184"/>
              <a:gd name="adj2" fmla="val 50000"/>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600">
              <a:latin typeface="黑体" panose="02010609060101010101" pitchFamily="49" charset="-122"/>
              <a:ea typeface="黑体" panose="02010609060101010101" pitchFamily="49" charset="-122"/>
            </a:endParaRPr>
          </a:p>
        </p:txBody>
      </p:sp>
      <p:sp>
        <p:nvSpPr>
          <p:cNvPr id="26" name="TextBox 25">
            <a:extLst>
              <a:ext uri="{FF2B5EF4-FFF2-40B4-BE49-F238E27FC236}">
                <a16:creationId xmlns="" xmlns:a16="http://schemas.microsoft.com/office/drawing/2014/main" id="{4454B25A-DFEC-4051-A6B1-6F6AC472A799}"/>
              </a:ext>
            </a:extLst>
          </p:cNvPr>
          <p:cNvSpPr txBox="1">
            <a:spLocks noChangeArrowheads="1"/>
          </p:cNvSpPr>
          <p:nvPr/>
        </p:nvSpPr>
        <p:spPr bwMode="auto">
          <a:xfrm>
            <a:off x="4298950" y="4165600"/>
            <a:ext cx="17811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latin typeface="楷体" panose="02010609060101010101" pitchFamily="49" charset="-122"/>
                <a:ea typeface="楷体" panose="02010609060101010101" pitchFamily="49" charset="-122"/>
              </a:rPr>
              <a:t>人物映衬</a:t>
            </a:r>
          </a:p>
        </p:txBody>
      </p:sp>
      <p:sp>
        <p:nvSpPr>
          <p:cNvPr id="65554" name="AutoShape 7">
            <a:extLst>
              <a:ext uri="{FF2B5EF4-FFF2-40B4-BE49-F238E27FC236}">
                <a16:creationId xmlns="" xmlns:a16="http://schemas.microsoft.com/office/drawing/2014/main" id="{69A6D3AC-21FB-486F-8CB7-8C25E5E1FB42}"/>
              </a:ext>
            </a:extLst>
          </p:cNvPr>
          <p:cNvSpPr>
            <a:spLocks/>
          </p:cNvSpPr>
          <p:nvPr/>
        </p:nvSpPr>
        <p:spPr bwMode="auto">
          <a:xfrm rot="10800000">
            <a:off x="6156325" y="703263"/>
            <a:ext cx="265113" cy="3889375"/>
          </a:xfrm>
          <a:prstGeom prst="leftBrace">
            <a:avLst>
              <a:gd name="adj1" fmla="val 103849"/>
              <a:gd name="adj2" fmla="val 50000"/>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600">
              <a:latin typeface="黑体" panose="02010609060101010101" pitchFamily="49" charset="-122"/>
              <a:ea typeface="黑体" panose="02010609060101010101" pitchFamily="49" charset="-122"/>
            </a:endParaRPr>
          </a:p>
        </p:txBody>
      </p:sp>
      <p:sp>
        <p:nvSpPr>
          <p:cNvPr id="28" name="TextBox 27">
            <a:extLst>
              <a:ext uri="{FF2B5EF4-FFF2-40B4-BE49-F238E27FC236}">
                <a16:creationId xmlns="" xmlns:a16="http://schemas.microsoft.com/office/drawing/2014/main" id="{292F5198-D381-49A0-A99E-C7198D85E5AB}"/>
              </a:ext>
            </a:extLst>
          </p:cNvPr>
          <p:cNvSpPr txBox="1">
            <a:spLocks noChangeArrowheads="1"/>
          </p:cNvSpPr>
          <p:nvPr/>
        </p:nvSpPr>
        <p:spPr bwMode="auto">
          <a:xfrm>
            <a:off x="6588125" y="2124075"/>
            <a:ext cx="1655763" cy="954088"/>
          </a:xfrm>
          <a:prstGeom prst="rect">
            <a:avLst/>
          </a:prstGeom>
          <a:noFill/>
          <a:ln>
            <a:noFill/>
            <a:headEnd/>
            <a:tailEnd/>
          </a:ln>
          <a:effectLst/>
        </p:spPr>
        <p:style>
          <a:lnRef idx="2">
            <a:schemeClr val="accent6">
              <a:shade val="50000"/>
            </a:schemeClr>
          </a:lnRef>
          <a:fillRef idx="1">
            <a:schemeClr val="accent6"/>
          </a:fillRef>
          <a:effectRef idx="0">
            <a:schemeClr val="accent6"/>
          </a:effectRef>
          <a:fontRef idx="minor">
            <a:schemeClr val="lt1"/>
          </a:fontRef>
        </p:style>
        <p:txBody>
          <a:bodyPr>
            <a:spAutoFit/>
          </a:bodyPr>
          <a:lstStyle/>
          <a:p>
            <a:pPr eaLnBrk="0" hangingPunct="0">
              <a:defRPr/>
            </a:pPr>
            <a:r>
              <a:rPr lang="zh-CN" altLang="en-US" sz="2800" b="1" dirty="0">
                <a:solidFill>
                  <a:schemeClr val="tx1"/>
                </a:solidFill>
                <a:latin typeface="楷体" pitchFamily="49" charset="-122"/>
                <a:ea typeface="楷体" pitchFamily="49" charset="-122"/>
              </a:rPr>
              <a:t>强军梦想</a:t>
            </a:r>
            <a:endParaRPr lang="en-US" altLang="zh-CN" sz="2800" b="1" dirty="0">
              <a:solidFill>
                <a:schemeClr val="tx1"/>
              </a:solidFill>
              <a:latin typeface="楷体" pitchFamily="49" charset="-122"/>
              <a:ea typeface="楷体" pitchFamily="49" charset="-122"/>
            </a:endParaRPr>
          </a:p>
          <a:p>
            <a:pPr eaLnBrk="0" hangingPunct="0">
              <a:defRPr/>
            </a:pPr>
            <a:r>
              <a:rPr lang="zh-CN" altLang="en-US" sz="2800" b="1" dirty="0">
                <a:solidFill>
                  <a:schemeClr val="tx1"/>
                </a:solidFill>
                <a:latin typeface="楷体" pitchFamily="49" charset="-122"/>
                <a:ea typeface="楷体" pitchFamily="49" charset="-122"/>
              </a:rPr>
              <a:t>民族复兴</a:t>
            </a:r>
          </a:p>
        </p:txBody>
      </p:sp>
      <p:grpSp>
        <p:nvGrpSpPr>
          <p:cNvPr id="42000" name="组合 35">
            <a:extLst>
              <a:ext uri="{FF2B5EF4-FFF2-40B4-BE49-F238E27FC236}">
                <a16:creationId xmlns="" xmlns:a16="http://schemas.microsoft.com/office/drawing/2014/main" id="{7B18FD19-1E09-4641-8E0B-69952C0AED85}"/>
              </a:ext>
            </a:extLst>
          </p:cNvPr>
          <p:cNvGrpSpPr>
            <a:grpSpLocks/>
          </p:cNvGrpSpPr>
          <p:nvPr/>
        </p:nvGrpSpPr>
        <p:grpSpPr bwMode="auto">
          <a:xfrm>
            <a:off x="44450" y="-20638"/>
            <a:ext cx="2006600" cy="523876"/>
            <a:chOff x="70" y="-63"/>
            <a:chExt cx="3161" cy="824"/>
          </a:xfrm>
        </p:grpSpPr>
        <p:sp>
          <p:nvSpPr>
            <p:cNvPr id="42001" name="文本框 6">
              <a:extLst>
                <a:ext uri="{FF2B5EF4-FFF2-40B4-BE49-F238E27FC236}">
                  <a16:creationId xmlns="" xmlns:a16="http://schemas.microsoft.com/office/drawing/2014/main" id="{5E38115E-C33C-43A4-9CF8-BEB33CB424EA}"/>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板书设计</a:t>
              </a:r>
            </a:p>
          </p:txBody>
        </p:sp>
        <p:cxnSp>
          <p:nvCxnSpPr>
            <p:cNvPr id="27" name="直线连接符 9">
              <a:extLst>
                <a:ext uri="{FF2B5EF4-FFF2-40B4-BE49-F238E27FC236}">
                  <a16:creationId xmlns="" xmlns:a16="http://schemas.microsoft.com/office/drawing/2014/main" id="{AC129FDC-AC52-4C99-9E8C-F30009E0F0AC}"/>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9" name="菱形 28">
              <a:extLst>
                <a:ext uri="{FF2B5EF4-FFF2-40B4-BE49-F238E27FC236}">
                  <a16:creationId xmlns="" xmlns:a16="http://schemas.microsoft.com/office/drawing/2014/main" id="{7FD1928F-9818-4877-9156-D819AA1877D9}"/>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矩形 12">
            <a:extLst>
              <a:ext uri="{FF2B5EF4-FFF2-40B4-BE49-F238E27FC236}">
                <a16:creationId xmlns="" xmlns:a16="http://schemas.microsoft.com/office/drawing/2014/main" id="{D39CB9B3-4DAF-4EBA-B490-422FEDA42D43}"/>
              </a:ext>
            </a:extLst>
          </p:cNvPr>
          <p:cNvSpPr>
            <a:spLocks noChangeArrowheads="1"/>
          </p:cNvSpPr>
          <p:nvPr/>
        </p:nvSpPr>
        <p:spPr bwMode="auto">
          <a:xfrm>
            <a:off x="539750" y="560388"/>
            <a:ext cx="8326438" cy="417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Aft>
                <a:spcPts val="600"/>
              </a:spcAft>
            </a:pPr>
            <a:r>
              <a:rPr lang="en-US" altLang="zh-CN" sz="2600" b="1" dirty="0" smtClean="0">
                <a:latin typeface="宋体" panose="02010600030101010101" pitchFamily="2" charset="-122"/>
              </a:rPr>
              <a:t>1.</a:t>
            </a:r>
            <a:r>
              <a:rPr lang="zh-CN" altLang="zh-CN" sz="2600" b="1" dirty="0">
                <a:latin typeface="宋体" panose="02010600030101010101" pitchFamily="2" charset="-122"/>
              </a:rPr>
              <a:t>阅读下面的文字</a:t>
            </a:r>
            <a:r>
              <a:rPr lang="zh-CN" altLang="en-US" sz="2600" b="1" dirty="0">
                <a:latin typeface="宋体" panose="02010600030101010101" pitchFamily="2" charset="-122"/>
              </a:rPr>
              <a:t>，</a:t>
            </a:r>
            <a:r>
              <a:rPr lang="zh-CN" altLang="zh-CN" sz="2600" b="1" dirty="0">
                <a:latin typeface="宋体" panose="02010600030101010101" pitchFamily="2" charset="-122"/>
              </a:rPr>
              <a:t>按要求回答问题。</a:t>
            </a:r>
          </a:p>
          <a:p>
            <a:pPr eaLnBrk="1" hangingPunct="1"/>
            <a:r>
              <a:rPr lang="en-US" altLang="zh-CN" sz="2600" b="1" dirty="0">
                <a:latin typeface="楷体" panose="02010609060101010101" pitchFamily="49" charset="-122"/>
                <a:ea typeface="楷体" panose="02010609060101010101" pitchFamily="49" charset="-122"/>
              </a:rPr>
              <a:t>    </a:t>
            </a:r>
            <a:r>
              <a:rPr lang="zh-CN" altLang="zh-CN" sz="2600" b="1" dirty="0">
                <a:latin typeface="楷体" panose="02010609060101010101" pitchFamily="49" charset="-122"/>
                <a:ea typeface="楷体" panose="02010609060101010101" pitchFamily="49" charset="-122"/>
              </a:rPr>
              <a:t>这不是一次普通的飞行。航母舰载战斗机上舰</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承载着国人的强军梦想。皓翰的大海可以做证</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为了这一梦想成真</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古老的中华民族</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已经等了近百年</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人民海军官兵</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已经期盼了半个多世纪。</a:t>
            </a:r>
          </a:p>
          <a:p>
            <a:pPr eaLnBrk="1" hangingPunct="1"/>
            <a:r>
              <a:rPr lang="en-US" altLang="zh-CN" sz="2600" b="1" dirty="0">
                <a:latin typeface="宋体" panose="02010600030101010101" pitchFamily="2" charset="-122"/>
              </a:rPr>
              <a:t>(1)</a:t>
            </a:r>
            <a:r>
              <a:rPr lang="zh-CN" altLang="zh-CN" sz="2600" b="1" dirty="0">
                <a:latin typeface="宋体" panose="02010600030101010101" pitchFamily="2" charset="-122"/>
              </a:rPr>
              <a:t>给下列</a:t>
            </a:r>
            <a:r>
              <a:rPr lang="zh-CN" altLang="en-US" sz="2600" b="1" dirty="0">
                <a:latin typeface="宋体" panose="02010600030101010101" pitchFamily="2" charset="-122"/>
              </a:rPr>
              <a:t>红色</a:t>
            </a:r>
            <a:r>
              <a:rPr lang="zh-CN" altLang="zh-CN" sz="2600" b="1" dirty="0">
                <a:latin typeface="宋体" panose="02010600030101010101" pitchFamily="2" charset="-122"/>
              </a:rPr>
              <a:t>字注音。</a:t>
            </a:r>
          </a:p>
          <a:p>
            <a:pPr eaLnBrk="1" hangingPunct="1"/>
            <a:r>
              <a:rPr lang="zh-CN" altLang="zh-CN" sz="2600" b="1" dirty="0">
                <a:latin typeface="楷体" panose="02010609060101010101" pitchFamily="49" charset="-122"/>
                <a:ea typeface="楷体" panose="02010609060101010101" pitchFamily="49" charset="-122"/>
              </a:rPr>
              <a:t>承</a:t>
            </a:r>
            <a:r>
              <a:rPr lang="zh-CN" altLang="zh-CN" sz="2600" b="1" dirty="0">
                <a:solidFill>
                  <a:srgbClr val="FF0000"/>
                </a:solidFill>
                <a:latin typeface="楷体" panose="02010609060101010101" pitchFamily="49" charset="-122"/>
                <a:ea typeface="楷体" panose="02010609060101010101" pitchFamily="49" charset="-122"/>
              </a:rPr>
              <a:t>载</a:t>
            </a:r>
            <a:r>
              <a:rPr lang="en-US" altLang="zh-CN"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　</a:t>
            </a:r>
            <a:r>
              <a:rPr lang="en-US" altLang="zh-CN" sz="2600" b="1" dirty="0">
                <a:latin typeface="楷体" panose="02010609060101010101" pitchFamily="49" charset="-122"/>
                <a:ea typeface="楷体" panose="02010609060101010101" pitchFamily="49" charset="-122"/>
              </a:rPr>
              <a:t>    </a:t>
            </a:r>
            <a:r>
              <a:rPr lang="zh-CN" altLang="zh-CN" sz="2600" b="1" dirty="0">
                <a:latin typeface="楷体" panose="02010609060101010101" pitchFamily="49" charset="-122"/>
                <a:ea typeface="楷体" panose="02010609060101010101" pitchFamily="49" charset="-122"/>
              </a:rPr>
              <a:t>　</a:t>
            </a:r>
            <a:r>
              <a:rPr lang="en-US" altLang="zh-CN"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　　航母</a:t>
            </a:r>
            <a:r>
              <a:rPr lang="zh-CN" altLang="zh-CN" sz="2600" b="1" dirty="0">
                <a:solidFill>
                  <a:srgbClr val="FF0000"/>
                </a:solidFill>
                <a:latin typeface="楷体" panose="02010609060101010101" pitchFamily="49" charset="-122"/>
                <a:ea typeface="楷体" panose="02010609060101010101" pitchFamily="49" charset="-122"/>
              </a:rPr>
              <a:t>舰</a:t>
            </a:r>
            <a:r>
              <a:rPr lang="zh-CN" altLang="zh-CN" sz="2600" b="1" dirty="0">
                <a:latin typeface="楷体" panose="02010609060101010101" pitchFamily="49" charset="-122"/>
                <a:ea typeface="楷体" panose="02010609060101010101" pitchFamily="49" charset="-122"/>
              </a:rPr>
              <a:t>载机</a:t>
            </a:r>
            <a:r>
              <a:rPr lang="en-US" altLang="zh-CN"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　</a:t>
            </a:r>
            <a:r>
              <a:rPr lang="en-US" altLang="zh-CN" sz="2600" b="1" dirty="0">
                <a:latin typeface="楷体" panose="02010609060101010101" pitchFamily="49" charset="-122"/>
                <a:ea typeface="楷体" panose="02010609060101010101" pitchFamily="49" charset="-122"/>
              </a:rPr>
              <a:t> </a:t>
            </a:r>
            <a:r>
              <a:rPr lang="zh-CN" altLang="zh-CN" sz="2600" b="1" dirty="0">
                <a:latin typeface="楷体" panose="02010609060101010101" pitchFamily="49" charset="-122"/>
                <a:ea typeface="楷体" panose="02010609060101010101" pitchFamily="49" charset="-122"/>
              </a:rPr>
              <a:t> 　</a:t>
            </a:r>
            <a:r>
              <a:rPr lang="en-US" altLang="zh-CN" sz="2600" b="1" dirty="0">
                <a:latin typeface="楷体" panose="02010609060101010101" pitchFamily="49" charset="-122"/>
                <a:ea typeface="楷体" panose="02010609060101010101" pitchFamily="49" charset="-122"/>
              </a:rPr>
              <a:t>)</a:t>
            </a:r>
            <a:endParaRPr lang="zh-CN" altLang="zh-CN" sz="2600" b="1" dirty="0">
              <a:latin typeface="楷体" panose="02010609060101010101" pitchFamily="49" charset="-122"/>
              <a:ea typeface="楷体" panose="02010609060101010101" pitchFamily="49" charset="-122"/>
            </a:endParaRPr>
          </a:p>
          <a:p>
            <a:pPr eaLnBrk="1" hangingPunct="1"/>
            <a:r>
              <a:rPr lang="en-US" altLang="zh-CN" sz="2600" b="1" dirty="0">
                <a:latin typeface="宋体" panose="02010600030101010101" pitchFamily="2" charset="-122"/>
              </a:rPr>
              <a:t>(2)</a:t>
            </a:r>
            <a:r>
              <a:rPr lang="zh-CN" altLang="zh-CN" sz="2600" b="1" dirty="0">
                <a:latin typeface="宋体" panose="02010600030101010101" pitchFamily="2" charset="-122"/>
              </a:rPr>
              <a:t>语段中有两个错别字</a:t>
            </a:r>
            <a:r>
              <a:rPr lang="zh-CN" altLang="en-US" sz="2600" b="1" dirty="0">
                <a:latin typeface="宋体" panose="02010600030101010101" pitchFamily="2" charset="-122"/>
              </a:rPr>
              <a:t>，</a:t>
            </a:r>
            <a:r>
              <a:rPr lang="zh-CN" altLang="zh-CN" sz="2600" b="1" dirty="0">
                <a:latin typeface="宋体" panose="02010600030101010101" pitchFamily="2" charset="-122"/>
              </a:rPr>
              <a:t>请找出来并改正。</a:t>
            </a:r>
          </a:p>
          <a:p>
            <a:pPr eaLnBrk="1" hangingPunct="1"/>
            <a:r>
              <a:rPr lang="zh-CN" altLang="zh-CN" sz="2600" b="1" u="sng" dirty="0">
                <a:latin typeface="楷体" panose="02010609060101010101" pitchFamily="49" charset="-122"/>
                <a:ea typeface="楷体" panose="02010609060101010101" pitchFamily="49" charset="-122"/>
              </a:rPr>
              <a:t>　　　　</a:t>
            </a:r>
            <a:r>
              <a:rPr lang="zh-CN" altLang="zh-CN" sz="2600" b="1" dirty="0">
                <a:latin typeface="楷体" panose="02010609060101010101" pitchFamily="49" charset="-122"/>
                <a:ea typeface="楷体" panose="02010609060101010101" pitchFamily="49" charset="-122"/>
              </a:rPr>
              <a:t>改为</a:t>
            </a:r>
            <a:r>
              <a:rPr lang="zh-CN" altLang="zh-CN" sz="2600" b="1" u="sng" dirty="0">
                <a:latin typeface="楷体" panose="02010609060101010101" pitchFamily="49" charset="-122"/>
                <a:ea typeface="楷体" panose="02010609060101010101" pitchFamily="49" charset="-122"/>
              </a:rPr>
              <a:t>　　　　</a:t>
            </a:r>
            <a:r>
              <a:rPr lang="en-US" altLang="zh-CN" sz="2600" b="1" u="sng" dirty="0">
                <a:latin typeface="楷体" panose="02010609060101010101" pitchFamily="49" charset="-122"/>
                <a:ea typeface="楷体" panose="02010609060101010101" pitchFamily="49" charset="-122"/>
              </a:rPr>
              <a:t> </a:t>
            </a:r>
            <a:endParaRPr lang="zh-CN" altLang="zh-CN" sz="2600" b="1" dirty="0">
              <a:latin typeface="楷体" panose="02010609060101010101" pitchFamily="49" charset="-122"/>
              <a:ea typeface="楷体" panose="02010609060101010101" pitchFamily="49" charset="-122"/>
            </a:endParaRPr>
          </a:p>
          <a:p>
            <a:pPr eaLnBrk="1" hangingPunct="1"/>
            <a:r>
              <a:rPr lang="zh-CN" altLang="zh-CN" sz="2600" b="1" u="sng" dirty="0">
                <a:latin typeface="楷体" panose="02010609060101010101" pitchFamily="49" charset="-122"/>
                <a:ea typeface="楷体" panose="02010609060101010101" pitchFamily="49" charset="-122"/>
              </a:rPr>
              <a:t>　　　　</a:t>
            </a:r>
            <a:r>
              <a:rPr lang="zh-CN" altLang="zh-CN" sz="2600" b="1" dirty="0">
                <a:latin typeface="楷体" panose="02010609060101010101" pitchFamily="49" charset="-122"/>
                <a:ea typeface="楷体" panose="02010609060101010101" pitchFamily="49" charset="-122"/>
              </a:rPr>
              <a:t>改为</a:t>
            </a:r>
            <a:r>
              <a:rPr lang="zh-CN" altLang="zh-CN" sz="2600" b="1" u="sng" dirty="0">
                <a:latin typeface="楷体" panose="02010609060101010101" pitchFamily="49" charset="-122"/>
                <a:ea typeface="楷体" panose="02010609060101010101" pitchFamily="49" charset="-122"/>
              </a:rPr>
              <a:t>　　　　</a:t>
            </a:r>
            <a:r>
              <a:rPr lang="en-US" altLang="zh-CN" sz="2600" b="1" u="sng" dirty="0">
                <a:latin typeface="楷体" panose="02010609060101010101" pitchFamily="49" charset="-122"/>
                <a:ea typeface="楷体" panose="02010609060101010101" pitchFamily="49" charset="-122"/>
              </a:rPr>
              <a:t> </a:t>
            </a:r>
            <a:endParaRPr lang="zh-CN" altLang="zh-CN" sz="2600" b="1" dirty="0">
              <a:latin typeface="楷体" panose="02010609060101010101" pitchFamily="49" charset="-122"/>
              <a:ea typeface="楷体" panose="02010609060101010101" pitchFamily="49" charset="-122"/>
            </a:endParaRPr>
          </a:p>
        </p:txBody>
      </p:sp>
      <p:sp>
        <p:nvSpPr>
          <p:cNvPr id="15" name="矩形 14">
            <a:extLst>
              <a:ext uri="{FF2B5EF4-FFF2-40B4-BE49-F238E27FC236}">
                <a16:creationId xmlns="" xmlns:a16="http://schemas.microsoft.com/office/drawing/2014/main" id="{D2B054D5-D124-405B-9E94-2675F5C3F7A7}"/>
              </a:ext>
            </a:extLst>
          </p:cNvPr>
          <p:cNvSpPr>
            <a:spLocks noChangeArrowheads="1"/>
          </p:cNvSpPr>
          <p:nvPr/>
        </p:nvSpPr>
        <p:spPr bwMode="auto">
          <a:xfrm>
            <a:off x="1830388" y="3003550"/>
            <a:ext cx="68421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600" dirty="0" err="1">
                <a:solidFill>
                  <a:srgbClr val="FF0000"/>
                </a:solidFill>
                <a:latin typeface="黑体" panose="02010609060101010101" pitchFamily="49" charset="-122"/>
                <a:ea typeface="黑体" panose="02010609060101010101" pitchFamily="49" charset="-122"/>
              </a:rPr>
              <a:t>zài</a:t>
            </a:r>
            <a:endParaRPr lang="zh-CN" altLang="en-US" sz="2600" dirty="0">
              <a:solidFill>
                <a:srgbClr val="FF0000"/>
              </a:solidFill>
              <a:latin typeface="黑体" panose="02010609060101010101" pitchFamily="49" charset="-122"/>
              <a:ea typeface="黑体" panose="02010609060101010101" pitchFamily="49" charset="-122"/>
            </a:endParaRPr>
          </a:p>
        </p:txBody>
      </p:sp>
      <p:sp>
        <p:nvSpPr>
          <p:cNvPr id="16" name="矩形 15">
            <a:extLst>
              <a:ext uri="{FF2B5EF4-FFF2-40B4-BE49-F238E27FC236}">
                <a16:creationId xmlns="" xmlns:a16="http://schemas.microsoft.com/office/drawing/2014/main" id="{51C651A7-7603-43A1-B945-70DE59B1C259}"/>
              </a:ext>
            </a:extLst>
          </p:cNvPr>
          <p:cNvSpPr>
            <a:spLocks noChangeArrowheads="1"/>
          </p:cNvSpPr>
          <p:nvPr/>
        </p:nvSpPr>
        <p:spPr bwMode="auto">
          <a:xfrm>
            <a:off x="5537200" y="2982913"/>
            <a:ext cx="8509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600">
                <a:solidFill>
                  <a:srgbClr val="FF0000"/>
                </a:solidFill>
                <a:latin typeface="黑体" panose="02010609060101010101" pitchFamily="49" charset="-122"/>
                <a:ea typeface="黑体" panose="02010609060101010101" pitchFamily="49" charset="-122"/>
              </a:rPr>
              <a:t>jiàn</a:t>
            </a:r>
            <a:endParaRPr lang="zh-CN" altLang="en-US" sz="2600">
              <a:solidFill>
                <a:srgbClr val="FF0000"/>
              </a:solidFill>
              <a:latin typeface="黑体" panose="02010609060101010101" pitchFamily="49" charset="-122"/>
              <a:ea typeface="黑体" panose="02010609060101010101" pitchFamily="49" charset="-122"/>
            </a:endParaRPr>
          </a:p>
        </p:txBody>
      </p:sp>
      <p:sp>
        <p:nvSpPr>
          <p:cNvPr id="20" name="矩形 19">
            <a:extLst>
              <a:ext uri="{FF2B5EF4-FFF2-40B4-BE49-F238E27FC236}">
                <a16:creationId xmlns="" xmlns:a16="http://schemas.microsoft.com/office/drawing/2014/main" id="{C044169E-FCFC-4A97-BCB2-37F3F34572B1}"/>
              </a:ext>
            </a:extLst>
          </p:cNvPr>
          <p:cNvSpPr>
            <a:spLocks noChangeArrowheads="1"/>
          </p:cNvSpPr>
          <p:nvPr/>
        </p:nvSpPr>
        <p:spPr bwMode="auto">
          <a:xfrm>
            <a:off x="1062038" y="3795713"/>
            <a:ext cx="5207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600" b="1">
                <a:solidFill>
                  <a:srgbClr val="FF0000"/>
                </a:solidFill>
                <a:latin typeface="楷体" panose="02010609060101010101" pitchFamily="49" charset="-122"/>
                <a:ea typeface="楷体" panose="02010609060101010101" pitchFamily="49" charset="-122"/>
              </a:rPr>
              <a:t>皓</a:t>
            </a:r>
            <a:endParaRPr lang="zh-CN" altLang="en-US" sz="2600" b="1">
              <a:solidFill>
                <a:srgbClr val="FF0000"/>
              </a:solidFill>
              <a:latin typeface="楷体" panose="02010609060101010101" pitchFamily="49" charset="-122"/>
              <a:ea typeface="楷体" panose="02010609060101010101" pitchFamily="49" charset="-122"/>
            </a:endParaRPr>
          </a:p>
        </p:txBody>
      </p:sp>
      <p:sp>
        <p:nvSpPr>
          <p:cNvPr id="21" name="矩形 20">
            <a:extLst>
              <a:ext uri="{FF2B5EF4-FFF2-40B4-BE49-F238E27FC236}">
                <a16:creationId xmlns="" xmlns:a16="http://schemas.microsoft.com/office/drawing/2014/main" id="{B45F0980-E4CA-4966-AB3A-3B3E9FF5CC48}"/>
              </a:ext>
            </a:extLst>
          </p:cNvPr>
          <p:cNvSpPr>
            <a:spLocks noChangeArrowheads="1"/>
          </p:cNvSpPr>
          <p:nvPr/>
        </p:nvSpPr>
        <p:spPr bwMode="auto">
          <a:xfrm>
            <a:off x="3079750" y="3795713"/>
            <a:ext cx="5207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600" b="1">
                <a:solidFill>
                  <a:srgbClr val="FF0000"/>
                </a:solidFill>
                <a:latin typeface="楷体" panose="02010609060101010101" pitchFamily="49" charset="-122"/>
                <a:ea typeface="楷体" panose="02010609060101010101" pitchFamily="49" charset="-122"/>
              </a:rPr>
              <a:t>浩</a:t>
            </a:r>
            <a:endParaRPr lang="zh-CN" altLang="en-US" sz="2600" b="1">
              <a:solidFill>
                <a:srgbClr val="FF0000"/>
              </a:solidFill>
              <a:latin typeface="楷体" panose="02010609060101010101" pitchFamily="49" charset="-122"/>
              <a:ea typeface="楷体" panose="02010609060101010101" pitchFamily="49" charset="-122"/>
            </a:endParaRPr>
          </a:p>
        </p:txBody>
      </p:sp>
      <p:sp>
        <p:nvSpPr>
          <p:cNvPr id="22" name="矩形 21">
            <a:extLst>
              <a:ext uri="{FF2B5EF4-FFF2-40B4-BE49-F238E27FC236}">
                <a16:creationId xmlns="" xmlns:a16="http://schemas.microsoft.com/office/drawing/2014/main" id="{D9F25178-BE98-4B4B-A00C-85FDA1D45841}"/>
              </a:ext>
            </a:extLst>
          </p:cNvPr>
          <p:cNvSpPr>
            <a:spLocks noChangeArrowheads="1"/>
          </p:cNvSpPr>
          <p:nvPr/>
        </p:nvSpPr>
        <p:spPr bwMode="auto">
          <a:xfrm>
            <a:off x="1033463" y="4165600"/>
            <a:ext cx="5207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600" b="1">
                <a:solidFill>
                  <a:srgbClr val="FF0000"/>
                </a:solidFill>
                <a:latin typeface="楷体" panose="02010609060101010101" pitchFamily="49" charset="-122"/>
                <a:ea typeface="楷体" panose="02010609060101010101" pitchFamily="49" charset="-122"/>
              </a:rPr>
              <a:t>翰</a:t>
            </a:r>
            <a:endParaRPr lang="zh-CN" altLang="en-US" sz="2600" b="1">
              <a:solidFill>
                <a:srgbClr val="FF0000"/>
              </a:solidFill>
              <a:latin typeface="楷体" panose="02010609060101010101" pitchFamily="49" charset="-122"/>
              <a:ea typeface="楷体" panose="02010609060101010101" pitchFamily="49" charset="-122"/>
            </a:endParaRPr>
          </a:p>
        </p:txBody>
      </p:sp>
      <p:sp>
        <p:nvSpPr>
          <p:cNvPr id="23" name="矩形 22">
            <a:extLst>
              <a:ext uri="{FF2B5EF4-FFF2-40B4-BE49-F238E27FC236}">
                <a16:creationId xmlns="" xmlns:a16="http://schemas.microsoft.com/office/drawing/2014/main" id="{CDE92ED7-02F8-4381-8EFE-12E1A7C27150}"/>
              </a:ext>
            </a:extLst>
          </p:cNvPr>
          <p:cNvSpPr>
            <a:spLocks noChangeArrowheads="1"/>
          </p:cNvSpPr>
          <p:nvPr/>
        </p:nvSpPr>
        <p:spPr bwMode="auto">
          <a:xfrm>
            <a:off x="3103563" y="4165600"/>
            <a:ext cx="5207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600" b="1">
                <a:solidFill>
                  <a:srgbClr val="FF0000"/>
                </a:solidFill>
                <a:latin typeface="楷体" panose="02010609060101010101" pitchFamily="49" charset="-122"/>
                <a:ea typeface="楷体" panose="02010609060101010101" pitchFamily="49" charset="-122"/>
              </a:rPr>
              <a:t>瀚</a:t>
            </a:r>
            <a:endParaRPr lang="zh-CN" altLang="en-US" sz="2600" b="1">
              <a:solidFill>
                <a:srgbClr val="FF0000"/>
              </a:solidFill>
              <a:latin typeface="楷体" panose="02010609060101010101" pitchFamily="49" charset="-122"/>
              <a:ea typeface="楷体" panose="02010609060101010101" pitchFamily="49" charset="-122"/>
            </a:endParaRPr>
          </a:p>
        </p:txBody>
      </p:sp>
      <p:grpSp>
        <p:nvGrpSpPr>
          <p:cNvPr id="44041" name="组合 15">
            <a:extLst>
              <a:ext uri="{FF2B5EF4-FFF2-40B4-BE49-F238E27FC236}">
                <a16:creationId xmlns="" xmlns:a16="http://schemas.microsoft.com/office/drawing/2014/main" id="{FEDFE2B8-8056-4945-B561-7529769929A9}"/>
              </a:ext>
            </a:extLst>
          </p:cNvPr>
          <p:cNvGrpSpPr>
            <a:grpSpLocks/>
          </p:cNvGrpSpPr>
          <p:nvPr/>
        </p:nvGrpSpPr>
        <p:grpSpPr bwMode="auto">
          <a:xfrm>
            <a:off x="34925" y="-20638"/>
            <a:ext cx="2008188" cy="523876"/>
            <a:chOff x="70" y="-63"/>
            <a:chExt cx="3161" cy="824"/>
          </a:xfrm>
        </p:grpSpPr>
        <p:sp>
          <p:nvSpPr>
            <p:cNvPr id="44042" name="文本框 6">
              <a:extLst>
                <a:ext uri="{FF2B5EF4-FFF2-40B4-BE49-F238E27FC236}">
                  <a16:creationId xmlns="" xmlns:a16="http://schemas.microsoft.com/office/drawing/2014/main" id="{FD33C741-151F-4A04-9D6C-0EBC5560E4DF}"/>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课堂检测</a:t>
              </a:r>
            </a:p>
          </p:txBody>
        </p:sp>
        <p:cxnSp>
          <p:nvCxnSpPr>
            <p:cNvPr id="18" name="直线连接符 9">
              <a:extLst>
                <a:ext uri="{FF2B5EF4-FFF2-40B4-BE49-F238E27FC236}">
                  <a16:creationId xmlns="" xmlns:a16="http://schemas.microsoft.com/office/drawing/2014/main" id="{0B421ED0-2780-411F-B808-B9CE948D57F5}"/>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9" name="菱形 18">
              <a:extLst>
                <a:ext uri="{FF2B5EF4-FFF2-40B4-BE49-F238E27FC236}">
                  <a16:creationId xmlns="" xmlns:a16="http://schemas.microsoft.com/office/drawing/2014/main" id="{2B72C993-3BE7-4172-9D90-199E9D3165D9}"/>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randombar(horizontal)">
                                      <p:cBhvr>
                                        <p:cTn id="12" dur="500"/>
                                        <p:tgtEl>
                                          <p:spTgt spid="1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randombar(horizontal)">
                                      <p:cBhvr>
                                        <p:cTn id="17" dur="500"/>
                                        <p:tgtEl>
                                          <p:spTgt spid="2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randombar(horizontal)">
                                      <p:cBhvr>
                                        <p:cTn id="22" dur="500"/>
                                        <p:tgtEl>
                                          <p:spTgt spid="2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randombar(horizontal)">
                                      <p:cBhvr>
                                        <p:cTn id="27" dur="500"/>
                                        <p:tgtEl>
                                          <p:spTgt spid="2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randombar(horizontal)">
                                      <p:cBhvr>
                                        <p:cTn id="3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20" grpId="0"/>
      <p:bldP spid="21" grpId="0"/>
      <p:bldP spid="22" grpId="0"/>
      <p:bldP spid="2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矩形 1">
            <a:extLst>
              <a:ext uri="{FF2B5EF4-FFF2-40B4-BE49-F238E27FC236}">
                <a16:creationId xmlns="" xmlns:a16="http://schemas.microsoft.com/office/drawing/2014/main" id="{E6D00A3B-84C7-4A0B-918B-039078CA3E05}"/>
              </a:ext>
            </a:extLst>
          </p:cNvPr>
          <p:cNvSpPr>
            <a:spLocks noChangeArrowheads="1"/>
          </p:cNvSpPr>
          <p:nvPr/>
        </p:nvSpPr>
        <p:spPr bwMode="auto">
          <a:xfrm>
            <a:off x="611188" y="469900"/>
            <a:ext cx="792162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500" b="1" dirty="0" smtClean="0">
                <a:latin typeface="宋体" panose="02010600030101010101" pitchFamily="2" charset="-122"/>
              </a:rPr>
              <a:t>2.</a:t>
            </a:r>
            <a:r>
              <a:rPr lang="zh-CN" altLang="zh-CN" sz="2500" b="1" dirty="0">
                <a:latin typeface="宋体" panose="02010600030101010101" pitchFamily="2" charset="-122"/>
              </a:rPr>
              <a:t>下列句子中标点符号的使用不正确的一项是</a:t>
            </a:r>
            <a:r>
              <a:rPr lang="en-US" altLang="zh-CN" sz="2500" b="1" dirty="0">
                <a:latin typeface="宋体" panose="02010600030101010101" pitchFamily="2" charset="-122"/>
              </a:rPr>
              <a:t>(</a:t>
            </a:r>
            <a:r>
              <a:rPr lang="zh-CN" altLang="zh-CN" sz="2500" b="1" dirty="0">
                <a:latin typeface="宋体" panose="02010600030101010101" pitchFamily="2" charset="-122"/>
              </a:rPr>
              <a:t>　　</a:t>
            </a:r>
            <a:r>
              <a:rPr lang="en-US" altLang="zh-CN" sz="2500" b="1" dirty="0">
                <a:latin typeface="宋体" panose="02010600030101010101" pitchFamily="2" charset="-122"/>
              </a:rPr>
              <a:t>)</a:t>
            </a:r>
            <a:r>
              <a:rPr lang="zh-CN" altLang="en-US" sz="2500" b="1" dirty="0">
                <a:latin typeface="宋体" panose="02010600030101010101" pitchFamily="2" charset="-122"/>
              </a:rPr>
              <a:t>。</a:t>
            </a:r>
            <a:r>
              <a:rPr lang="en-US" altLang="zh-CN" sz="2500" b="1" dirty="0">
                <a:latin typeface="宋体" panose="02010600030101010101" pitchFamily="2" charset="-122"/>
              </a:rPr>
              <a:t>     </a:t>
            </a:r>
            <a:endParaRPr lang="zh-CN" altLang="zh-CN" sz="2500" b="1" dirty="0">
              <a:latin typeface="宋体" panose="02010600030101010101" pitchFamily="2" charset="-122"/>
            </a:endParaRPr>
          </a:p>
        </p:txBody>
      </p:sp>
      <p:sp>
        <p:nvSpPr>
          <p:cNvPr id="10" name="矩形 9">
            <a:extLst>
              <a:ext uri="{FF2B5EF4-FFF2-40B4-BE49-F238E27FC236}">
                <a16:creationId xmlns="" xmlns:a16="http://schemas.microsoft.com/office/drawing/2014/main" id="{036DA5A3-07FA-48CE-A0D6-64FBF2B5B05F}"/>
              </a:ext>
            </a:extLst>
          </p:cNvPr>
          <p:cNvSpPr>
            <a:spLocks noChangeArrowheads="1"/>
          </p:cNvSpPr>
          <p:nvPr/>
        </p:nvSpPr>
        <p:spPr bwMode="auto">
          <a:xfrm>
            <a:off x="7427913" y="465138"/>
            <a:ext cx="34448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500">
                <a:solidFill>
                  <a:srgbClr val="FF0000"/>
                </a:solidFill>
                <a:latin typeface="黑体" panose="02010609060101010101" pitchFamily="49" charset="-122"/>
                <a:ea typeface="黑体" panose="02010609060101010101" pitchFamily="49" charset="-122"/>
              </a:rPr>
              <a:t>D</a:t>
            </a:r>
            <a:endParaRPr lang="zh-CN" altLang="en-US" sz="2500">
              <a:solidFill>
                <a:srgbClr val="FF0000"/>
              </a:solidFill>
              <a:latin typeface="黑体" panose="02010609060101010101" pitchFamily="49" charset="-122"/>
              <a:ea typeface="黑体" panose="02010609060101010101" pitchFamily="49" charset="-122"/>
            </a:endParaRPr>
          </a:p>
        </p:txBody>
      </p:sp>
      <p:sp>
        <p:nvSpPr>
          <p:cNvPr id="46085" name="矩形 12">
            <a:extLst>
              <a:ext uri="{FF2B5EF4-FFF2-40B4-BE49-F238E27FC236}">
                <a16:creationId xmlns="" xmlns:a16="http://schemas.microsoft.com/office/drawing/2014/main" id="{511BC553-B6A7-4FC2-A196-C4E47B61AA30}"/>
              </a:ext>
            </a:extLst>
          </p:cNvPr>
          <p:cNvSpPr>
            <a:spLocks noChangeArrowheads="1"/>
          </p:cNvSpPr>
          <p:nvPr/>
        </p:nvSpPr>
        <p:spPr bwMode="auto">
          <a:xfrm>
            <a:off x="584200" y="906463"/>
            <a:ext cx="8280400" cy="394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500" b="1" dirty="0">
                <a:latin typeface="楷体" panose="02010609060101010101" pitchFamily="49" charset="-122"/>
                <a:ea typeface="楷体" panose="02010609060101010101" pitchFamily="49" charset="-122"/>
              </a:rPr>
              <a:t>A.</a:t>
            </a:r>
            <a:r>
              <a:rPr lang="zh-CN" altLang="zh-CN" sz="2500" b="1" dirty="0">
                <a:latin typeface="楷体" panose="02010609060101010101" pitchFamily="49" charset="-122"/>
                <a:ea typeface="楷体" panose="02010609060101010101" pitchFamily="49" charset="-122"/>
              </a:rPr>
              <a:t>歼</a:t>
            </a:r>
            <a:r>
              <a:rPr lang="en-US" altLang="zh-CN" sz="2500" b="1" dirty="0">
                <a:latin typeface="楷体" panose="02010609060101010101" pitchFamily="49" charset="-122"/>
                <a:ea typeface="楷体" panose="02010609060101010101" pitchFamily="49" charset="-122"/>
              </a:rPr>
              <a:t>-15</a:t>
            </a:r>
            <a:r>
              <a:rPr lang="zh-CN" altLang="zh-CN" sz="2500" b="1" dirty="0">
                <a:latin typeface="楷体" panose="02010609060101010101" pitchFamily="49" charset="-122"/>
                <a:ea typeface="楷体" panose="02010609060101010101" pitchFamily="49" charset="-122"/>
              </a:rPr>
              <a:t>舰载机前沸腾了</a:t>
            </a:r>
            <a:r>
              <a:rPr lang="zh-CN" altLang="en-US" sz="2500" b="1" dirty="0">
                <a:latin typeface="楷体" panose="02010609060101010101" pitchFamily="49" charset="-122"/>
                <a:ea typeface="楷体" panose="02010609060101010101" pitchFamily="49" charset="-122"/>
              </a:rPr>
              <a:t>，</a:t>
            </a:r>
            <a:r>
              <a:rPr lang="zh-CN" altLang="zh-CN" sz="2500" b="1" dirty="0">
                <a:latin typeface="楷体" panose="02010609060101010101" pitchFamily="49" charset="-122"/>
                <a:ea typeface="楷体" panose="02010609060101010101" pitchFamily="49" charset="-122"/>
              </a:rPr>
              <a:t>鲜花映衬着飞行员的笑脸</a:t>
            </a:r>
            <a:r>
              <a:rPr lang="zh-CN" altLang="en-US" sz="2500" b="1" dirty="0">
                <a:latin typeface="楷体" panose="02010609060101010101" pitchFamily="49" charset="-122"/>
                <a:ea typeface="楷体" panose="02010609060101010101" pitchFamily="49" charset="-122"/>
              </a:rPr>
              <a:t>，</a:t>
            </a:r>
            <a:r>
              <a:rPr lang="zh-CN" altLang="zh-CN" sz="2500" b="1" dirty="0">
                <a:latin typeface="楷体" panose="02010609060101010101" pitchFamily="49" charset="-122"/>
                <a:ea typeface="楷体" panose="02010609060101010101" pitchFamily="49" charset="-122"/>
              </a:rPr>
              <a:t>人</a:t>
            </a:r>
            <a:r>
              <a:rPr lang="en-US" altLang="zh-CN" sz="2500" b="1" dirty="0">
                <a:latin typeface="楷体" panose="02010609060101010101" pitchFamily="49" charset="-122"/>
                <a:ea typeface="楷体" panose="02010609060101010101" pitchFamily="49" charset="-122"/>
              </a:rPr>
              <a:t> </a:t>
            </a:r>
          </a:p>
          <a:p>
            <a:pPr eaLnBrk="1" hangingPunct="1"/>
            <a:r>
              <a:rPr lang="en-US" altLang="zh-CN" sz="2500" b="1" dirty="0">
                <a:latin typeface="楷体" panose="02010609060101010101" pitchFamily="49" charset="-122"/>
                <a:ea typeface="楷体" panose="02010609060101010101" pitchFamily="49" charset="-122"/>
              </a:rPr>
              <a:t>  </a:t>
            </a:r>
            <a:r>
              <a:rPr lang="zh-CN" altLang="zh-CN" sz="2500" b="1" dirty="0">
                <a:latin typeface="楷体" panose="02010609060101010101" pitchFamily="49" charset="-122"/>
                <a:ea typeface="楷体" panose="02010609060101010101" pitchFamily="49" charset="-122"/>
              </a:rPr>
              <a:t>们忘情地与飞行员紧紧拥抱</a:t>
            </a:r>
            <a:r>
              <a:rPr lang="zh-CN" altLang="en-US" sz="2500" b="1" dirty="0">
                <a:latin typeface="楷体" panose="02010609060101010101" pitchFamily="49" charset="-122"/>
                <a:ea typeface="楷体" panose="02010609060101010101" pitchFamily="49" charset="-122"/>
              </a:rPr>
              <a:t>，</a:t>
            </a:r>
            <a:r>
              <a:rPr lang="zh-CN" altLang="zh-CN" sz="2500" b="1" dirty="0">
                <a:latin typeface="楷体" panose="02010609060101010101" pitchFamily="49" charset="-122"/>
                <a:ea typeface="楷体" panose="02010609060101010101" pitchFamily="49" charset="-122"/>
              </a:rPr>
              <a:t>争相与飞行员合影留</a:t>
            </a:r>
            <a:endParaRPr lang="en-US" altLang="zh-CN" sz="2500" b="1" dirty="0">
              <a:latin typeface="楷体" panose="02010609060101010101" pitchFamily="49" charset="-122"/>
              <a:ea typeface="楷体" panose="02010609060101010101" pitchFamily="49" charset="-122"/>
            </a:endParaRPr>
          </a:p>
          <a:p>
            <a:pPr eaLnBrk="1" hangingPunct="1"/>
            <a:r>
              <a:rPr lang="en-US" altLang="zh-CN" sz="2500" b="1" dirty="0">
                <a:latin typeface="楷体" panose="02010609060101010101" pitchFamily="49" charset="-122"/>
                <a:ea typeface="楷体" panose="02010609060101010101" pitchFamily="49" charset="-122"/>
              </a:rPr>
              <a:t>  </a:t>
            </a:r>
            <a:r>
              <a:rPr lang="zh-CN" altLang="zh-CN" sz="2500" b="1" dirty="0">
                <a:latin typeface="楷体" panose="02010609060101010101" pitchFamily="49" charset="-122"/>
                <a:ea typeface="楷体" panose="02010609060101010101" pitchFamily="49" charset="-122"/>
              </a:rPr>
              <a:t>念……</a:t>
            </a:r>
          </a:p>
          <a:p>
            <a:pPr eaLnBrk="1" hangingPunct="1"/>
            <a:r>
              <a:rPr lang="en-US" altLang="zh-CN" sz="2500" b="1" dirty="0">
                <a:latin typeface="楷体" panose="02010609060101010101" pitchFamily="49" charset="-122"/>
                <a:ea typeface="楷体" panose="02010609060101010101" pitchFamily="49" charset="-122"/>
              </a:rPr>
              <a:t>B.</a:t>
            </a:r>
            <a:r>
              <a:rPr lang="zh-CN" altLang="zh-CN" sz="2500" b="1" dirty="0">
                <a:latin typeface="楷体" panose="02010609060101010101" pitchFamily="49" charset="-122"/>
                <a:ea typeface="楷体" panose="02010609060101010101" pitchFamily="49" charset="-122"/>
              </a:rPr>
              <a:t>许多人落泪了</a:t>
            </a:r>
            <a:r>
              <a:rPr lang="en-US" altLang="zh-CN" sz="2500" b="1" dirty="0">
                <a:latin typeface="楷体" panose="02010609060101010101" pitchFamily="49" charset="-122"/>
                <a:ea typeface="楷体" panose="02010609060101010101" pitchFamily="49" charset="-122"/>
              </a:rPr>
              <a:t>!</a:t>
            </a:r>
            <a:r>
              <a:rPr lang="zh-CN" altLang="zh-CN" sz="2500" b="1" dirty="0">
                <a:latin typeface="楷体" panose="02010609060101010101" pitchFamily="49" charset="-122"/>
                <a:ea typeface="楷体" panose="02010609060101010101" pitchFamily="49" charset="-122"/>
              </a:rPr>
              <a:t>他们说</a:t>
            </a:r>
            <a:r>
              <a:rPr lang="zh-CN" altLang="en-US" sz="2500" b="1" dirty="0">
                <a:latin typeface="楷体" panose="02010609060101010101" pitchFamily="49" charset="-122"/>
                <a:ea typeface="楷体" panose="02010609060101010101" pitchFamily="49" charset="-122"/>
              </a:rPr>
              <a:t>：</a:t>
            </a:r>
            <a:r>
              <a:rPr lang="zh-CN" altLang="zh-CN" sz="2500" b="1" dirty="0">
                <a:latin typeface="楷体" panose="02010609060101010101" pitchFamily="49" charset="-122"/>
                <a:ea typeface="楷体" panose="02010609060101010101" pitchFamily="49" charset="-122"/>
              </a:rPr>
              <a:t>“太让人激动了</a:t>
            </a:r>
            <a:r>
              <a:rPr lang="en-US" altLang="zh-CN" sz="2500" b="1" dirty="0">
                <a:latin typeface="楷体" panose="02010609060101010101" pitchFamily="49" charset="-122"/>
                <a:ea typeface="楷体" panose="02010609060101010101" pitchFamily="49" charset="-122"/>
              </a:rPr>
              <a:t>!</a:t>
            </a:r>
            <a:r>
              <a:rPr lang="zh-CN" altLang="zh-CN" sz="2500" b="1" dirty="0">
                <a:latin typeface="楷体" panose="02010609060101010101" pitchFamily="49" charset="-122"/>
                <a:ea typeface="楷体" panose="02010609060101010101" pitchFamily="49" charset="-122"/>
              </a:rPr>
              <a:t>”</a:t>
            </a:r>
          </a:p>
          <a:p>
            <a:pPr eaLnBrk="1" hangingPunct="1"/>
            <a:r>
              <a:rPr lang="en-US" altLang="zh-CN" sz="2500" b="1" dirty="0">
                <a:latin typeface="楷体" panose="02010609060101010101" pitchFamily="49" charset="-122"/>
                <a:ea typeface="楷体" panose="02010609060101010101" pitchFamily="49" charset="-122"/>
              </a:rPr>
              <a:t>C.</a:t>
            </a:r>
            <a:r>
              <a:rPr lang="zh-CN" altLang="zh-CN" sz="2500" b="1" dirty="0">
                <a:latin typeface="楷体" panose="02010609060101010101" pitchFamily="49" charset="-122"/>
                <a:ea typeface="楷体" panose="02010609060101010101" pitchFamily="49" charset="-122"/>
              </a:rPr>
              <a:t>记者眼前的飞行甲板上</a:t>
            </a:r>
            <a:r>
              <a:rPr lang="zh-CN" altLang="en-US" sz="2500" b="1" dirty="0">
                <a:latin typeface="楷体" panose="02010609060101010101" pitchFamily="49" charset="-122"/>
                <a:ea typeface="楷体" panose="02010609060101010101" pitchFamily="49" charset="-122"/>
              </a:rPr>
              <a:t>，</a:t>
            </a:r>
            <a:r>
              <a:rPr lang="zh-CN" altLang="zh-CN" sz="2500" b="1" dirty="0">
                <a:latin typeface="楷体" panose="02010609060101010101" pitchFamily="49" charset="-122"/>
                <a:ea typeface="楷体" panose="02010609060101010101" pitchFamily="49" charset="-122"/>
              </a:rPr>
              <a:t>定格了一个象征胜利的巨大</a:t>
            </a:r>
            <a:endParaRPr lang="en-US" altLang="zh-CN" sz="2500" b="1" dirty="0">
              <a:latin typeface="楷体" panose="02010609060101010101" pitchFamily="49" charset="-122"/>
              <a:ea typeface="楷体" panose="02010609060101010101" pitchFamily="49" charset="-122"/>
            </a:endParaRPr>
          </a:p>
          <a:p>
            <a:pPr eaLnBrk="1" hangingPunct="1"/>
            <a:r>
              <a:rPr lang="en-US" altLang="zh-CN" sz="2500" b="1" dirty="0">
                <a:latin typeface="楷体" panose="02010609060101010101" pitchFamily="49" charset="-122"/>
                <a:ea typeface="楷体" panose="02010609060101010101" pitchFamily="49" charset="-122"/>
              </a:rPr>
              <a:t>  </a:t>
            </a:r>
            <a:r>
              <a:rPr lang="zh-CN" altLang="zh-CN" sz="2500" b="1" dirty="0">
                <a:latin typeface="楷体" panose="02010609060101010101" pitchFamily="49" charset="-122"/>
                <a:ea typeface="楷体" panose="02010609060101010101" pitchFamily="49" charset="-122"/>
              </a:rPr>
              <a:t>“</a:t>
            </a:r>
            <a:r>
              <a:rPr lang="en-US" altLang="zh-CN" sz="2500" b="1" dirty="0">
                <a:latin typeface="楷体" panose="02010609060101010101" pitchFamily="49" charset="-122"/>
                <a:ea typeface="楷体" panose="02010609060101010101" pitchFamily="49" charset="-122"/>
              </a:rPr>
              <a:t>V</a:t>
            </a:r>
            <a:r>
              <a:rPr lang="zh-CN" altLang="zh-CN" sz="2500" b="1" dirty="0">
                <a:latin typeface="楷体" panose="02010609060101010101" pitchFamily="49" charset="-122"/>
                <a:ea typeface="楷体" panose="02010609060101010101" pitchFamily="49" charset="-122"/>
              </a:rPr>
              <a:t>”字</a:t>
            </a:r>
            <a:r>
              <a:rPr lang="zh-CN" altLang="en-US" sz="2500" b="1" dirty="0">
                <a:latin typeface="楷体" panose="02010609060101010101" pitchFamily="49" charset="-122"/>
                <a:ea typeface="楷体" panose="02010609060101010101" pitchFamily="49" charset="-122"/>
              </a:rPr>
              <a:t>：</a:t>
            </a:r>
            <a:r>
              <a:rPr lang="zh-CN" altLang="zh-CN" sz="2500" b="1" dirty="0">
                <a:latin typeface="楷体" panose="02010609060101010101" pitchFamily="49" charset="-122"/>
                <a:ea typeface="楷体" panose="02010609060101010101" pitchFamily="49" charset="-122"/>
              </a:rPr>
              <a:t>阻拦索的两端构成“</a:t>
            </a:r>
            <a:r>
              <a:rPr lang="en-US" altLang="zh-CN" sz="2500" b="1" dirty="0">
                <a:latin typeface="楷体" panose="02010609060101010101" pitchFamily="49" charset="-122"/>
                <a:ea typeface="楷体" panose="02010609060101010101" pitchFamily="49" charset="-122"/>
              </a:rPr>
              <a:t>V</a:t>
            </a:r>
            <a:r>
              <a:rPr lang="zh-CN" altLang="zh-CN" sz="2500" b="1" dirty="0">
                <a:latin typeface="楷体" panose="02010609060101010101" pitchFamily="49" charset="-122"/>
                <a:ea typeface="楷体" panose="02010609060101010101" pitchFamily="49" charset="-122"/>
              </a:rPr>
              <a:t>”上边的两头</a:t>
            </a:r>
            <a:r>
              <a:rPr lang="zh-CN" altLang="en-US" sz="2500" b="1" dirty="0">
                <a:latin typeface="楷体" panose="02010609060101010101" pitchFamily="49" charset="-122"/>
                <a:ea typeface="楷体" panose="02010609060101010101" pitchFamily="49" charset="-122"/>
              </a:rPr>
              <a:t>，</a:t>
            </a:r>
            <a:r>
              <a:rPr lang="zh-CN" altLang="zh-CN" sz="2500" b="1" dirty="0">
                <a:latin typeface="楷体" panose="02010609060101010101" pitchFamily="49" charset="-122"/>
                <a:ea typeface="楷体" panose="02010609060101010101" pitchFamily="49" charset="-122"/>
              </a:rPr>
              <a:t>尾钩钩</a:t>
            </a:r>
            <a:endParaRPr lang="en-US" altLang="zh-CN" sz="2500" b="1" dirty="0">
              <a:latin typeface="楷体" panose="02010609060101010101" pitchFamily="49" charset="-122"/>
              <a:ea typeface="楷体" panose="02010609060101010101" pitchFamily="49" charset="-122"/>
            </a:endParaRPr>
          </a:p>
          <a:p>
            <a:pPr eaLnBrk="1" hangingPunct="1"/>
            <a:r>
              <a:rPr lang="en-US" altLang="zh-CN" sz="2500" b="1" dirty="0">
                <a:latin typeface="楷体" panose="02010609060101010101" pitchFamily="49" charset="-122"/>
                <a:ea typeface="楷体" panose="02010609060101010101" pitchFamily="49" charset="-122"/>
              </a:rPr>
              <a:t>  </a:t>
            </a:r>
            <a:r>
              <a:rPr lang="zh-CN" altLang="zh-CN" sz="2500" b="1" dirty="0">
                <a:latin typeface="楷体" panose="02010609060101010101" pitchFamily="49" charset="-122"/>
                <a:ea typeface="楷体" panose="02010609060101010101" pitchFamily="49" charset="-122"/>
              </a:rPr>
              <a:t>住处</a:t>
            </a:r>
            <a:r>
              <a:rPr lang="zh-CN" altLang="en-US" sz="2500" b="1" dirty="0">
                <a:latin typeface="楷体" panose="02010609060101010101" pitchFamily="49" charset="-122"/>
                <a:ea typeface="楷体" panose="02010609060101010101" pitchFamily="49" charset="-122"/>
              </a:rPr>
              <a:t>，</a:t>
            </a:r>
            <a:r>
              <a:rPr lang="zh-CN" altLang="zh-CN" sz="2500" b="1" dirty="0">
                <a:latin typeface="楷体" panose="02010609060101010101" pitchFamily="49" charset="-122"/>
                <a:ea typeface="楷体" panose="02010609060101010101" pitchFamily="49" charset="-122"/>
              </a:rPr>
              <a:t>则是“</a:t>
            </a:r>
            <a:r>
              <a:rPr lang="en-US" altLang="zh-CN" sz="2500" b="1" dirty="0">
                <a:latin typeface="楷体" panose="02010609060101010101" pitchFamily="49" charset="-122"/>
                <a:ea typeface="楷体" panose="02010609060101010101" pitchFamily="49" charset="-122"/>
              </a:rPr>
              <a:t>V</a:t>
            </a:r>
            <a:r>
              <a:rPr lang="zh-CN" altLang="zh-CN" sz="2500" b="1" dirty="0">
                <a:latin typeface="楷体" panose="02010609060101010101" pitchFamily="49" charset="-122"/>
                <a:ea typeface="楷体" panose="02010609060101010101" pitchFamily="49" charset="-122"/>
              </a:rPr>
              <a:t>”字的底尖。</a:t>
            </a:r>
          </a:p>
          <a:p>
            <a:pPr eaLnBrk="1" hangingPunct="1"/>
            <a:r>
              <a:rPr lang="en-US" altLang="zh-CN" sz="2500" b="1" dirty="0">
                <a:latin typeface="楷体" panose="02010609060101010101" pitchFamily="49" charset="-122"/>
                <a:ea typeface="楷体" panose="02010609060101010101" pitchFamily="49" charset="-122"/>
              </a:rPr>
              <a:t>D.</a:t>
            </a:r>
            <a:r>
              <a:rPr lang="zh-CN" altLang="zh-CN" sz="2500" b="1" dirty="0">
                <a:latin typeface="楷体" panose="02010609060101010101" pitchFamily="49" charset="-122"/>
                <a:ea typeface="楷体" panose="02010609060101010101" pitchFamily="49" charset="-122"/>
              </a:rPr>
              <a:t>“咔嚓”</a:t>
            </a:r>
            <a:r>
              <a:rPr lang="en-US" altLang="zh-CN" sz="2500" b="1" dirty="0">
                <a:latin typeface="楷体" panose="02010609060101010101" pitchFamily="49" charset="-122"/>
                <a:ea typeface="楷体" panose="02010609060101010101" pitchFamily="49" charset="-122"/>
              </a:rPr>
              <a:t>!</a:t>
            </a:r>
            <a:r>
              <a:rPr lang="zh-CN" altLang="zh-CN" sz="2500" b="1" dirty="0">
                <a:latin typeface="楷体" panose="02010609060101010101" pitchFamily="49" charset="-122"/>
                <a:ea typeface="楷体" panose="02010609060101010101" pitchFamily="49" charset="-122"/>
              </a:rPr>
              <a:t>“咔嚓”</a:t>
            </a:r>
            <a:r>
              <a:rPr lang="en-US" altLang="zh-CN" sz="2500" b="1" dirty="0">
                <a:latin typeface="楷体" panose="02010609060101010101" pitchFamily="49" charset="-122"/>
                <a:ea typeface="楷体" panose="02010609060101010101" pitchFamily="49" charset="-122"/>
              </a:rPr>
              <a:t>!</a:t>
            </a:r>
            <a:r>
              <a:rPr lang="zh-CN" altLang="zh-CN" sz="2500" b="1" dirty="0">
                <a:latin typeface="楷体" panose="02010609060101010101" pitchFamily="49" charset="-122"/>
                <a:ea typeface="楷体" panose="02010609060101010101" pitchFamily="49" charset="-122"/>
              </a:rPr>
              <a:t>……随着照相机的快门声响起</a:t>
            </a:r>
            <a:r>
              <a:rPr lang="zh-CN" altLang="en-US" sz="2500" b="1" dirty="0">
                <a:latin typeface="楷体" panose="02010609060101010101" pitchFamily="49" charset="-122"/>
                <a:ea typeface="楷体" panose="02010609060101010101" pitchFamily="49" charset="-122"/>
              </a:rPr>
              <a:t>，</a:t>
            </a:r>
            <a:r>
              <a:rPr lang="zh-CN" altLang="zh-CN" sz="2500" b="1" dirty="0">
                <a:latin typeface="楷体" panose="02010609060101010101" pitchFamily="49" charset="-122"/>
                <a:ea typeface="楷体" panose="02010609060101010101" pitchFamily="49" charset="-122"/>
              </a:rPr>
              <a:t>中</a:t>
            </a:r>
            <a:endParaRPr lang="en-US" altLang="zh-CN" sz="2500" b="1" dirty="0">
              <a:latin typeface="楷体" panose="02010609060101010101" pitchFamily="49" charset="-122"/>
              <a:ea typeface="楷体" panose="02010609060101010101" pitchFamily="49" charset="-122"/>
            </a:endParaRPr>
          </a:p>
          <a:p>
            <a:pPr eaLnBrk="1" hangingPunct="1"/>
            <a:r>
              <a:rPr lang="en-US" altLang="zh-CN" sz="2500" b="1" dirty="0">
                <a:latin typeface="楷体" panose="02010609060101010101" pitchFamily="49" charset="-122"/>
                <a:ea typeface="楷体" panose="02010609060101010101" pitchFamily="49" charset="-122"/>
              </a:rPr>
              <a:t>  </a:t>
            </a:r>
            <a:r>
              <a:rPr lang="zh-CN" altLang="zh-CN" sz="2500" b="1" dirty="0">
                <a:latin typeface="楷体" panose="02010609060101010101" pitchFamily="49" charset="-122"/>
                <a:ea typeface="楷体" panose="02010609060101010101" pitchFamily="49" charset="-122"/>
              </a:rPr>
              <a:t>国第一位成功着舰的航母舰载战斗机飞行员的风采</a:t>
            </a:r>
            <a:r>
              <a:rPr lang="zh-CN" altLang="en-US" sz="2500" b="1" dirty="0">
                <a:latin typeface="楷体" panose="02010609060101010101" pitchFamily="49" charset="-122"/>
                <a:ea typeface="楷体" panose="02010609060101010101" pitchFamily="49" charset="-122"/>
              </a:rPr>
              <a:t>，</a:t>
            </a:r>
            <a:r>
              <a:rPr lang="zh-CN" altLang="zh-CN" sz="2500" b="1" dirty="0">
                <a:latin typeface="楷体" panose="02010609060101010101" pitchFamily="49" charset="-122"/>
                <a:ea typeface="楷体" panose="02010609060101010101" pitchFamily="49" charset="-122"/>
              </a:rPr>
              <a:t>定</a:t>
            </a:r>
            <a:endParaRPr lang="en-US" altLang="zh-CN" sz="2500" b="1" dirty="0">
              <a:latin typeface="楷体" panose="02010609060101010101" pitchFamily="49" charset="-122"/>
              <a:ea typeface="楷体" panose="02010609060101010101" pitchFamily="49" charset="-122"/>
            </a:endParaRPr>
          </a:p>
          <a:p>
            <a:pPr eaLnBrk="1" hangingPunct="1"/>
            <a:r>
              <a:rPr lang="en-US" altLang="zh-CN" sz="2500" b="1" dirty="0">
                <a:latin typeface="楷体" panose="02010609060101010101" pitchFamily="49" charset="-122"/>
                <a:ea typeface="楷体" panose="02010609060101010101" pitchFamily="49" charset="-122"/>
              </a:rPr>
              <a:t>  </a:t>
            </a:r>
            <a:r>
              <a:rPr lang="zh-CN" altLang="zh-CN" sz="2500" b="1" dirty="0">
                <a:latin typeface="楷体" panose="02010609060101010101" pitchFamily="49" charset="-122"/>
                <a:ea typeface="楷体" panose="02010609060101010101" pitchFamily="49" charset="-122"/>
              </a:rPr>
              <a:t>格在人们的镜头里</a:t>
            </a:r>
            <a:r>
              <a:rPr lang="zh-CN" altLang="en-US" sz="2500" b="1" dirty="0">
                <a:latin typeface="楷体" panose="02010609060101010101" pitchFamily="49" charset="-122"/>
                <a:ea typeface="楷体" panose="02010609060101010101" pitchFamily="49" charset="-122"/>
              </a:rPr>
              <a:t>，</a:t>
            </a:r>
            <a:r>
              <a:rPr lang="zh-CN" altLang="zh-CN" sz="2500" b="1" dirty="0">
                <a:latin typeface="楷体" panose="02010609060101010101" pitchFamily="49" charset="-122"/>
                <a:ea typeface="楷体" panose="02010609060101010101" pitchFamily="49" charset="-122"/>
              </a:rPr>
              <a:t>镌刻在共和国的史册上。</a:t>
            </a:r>
          </a:p>
        </p:txBody>
      </p:sp>
      <p:grpSp>
        <p:nvGrpSpPr>
          <p:cNvPr id="45061" name="组合 15">
            <a:extLst>
              <a:ext uri="{FF2B5EF4-FFF2-40B4-BE49-F238E27FC236}">
                <a16:creationId xmlns="" xmlns:a16="http://schemas.microsoft.com/office/drawing/2014/main" id="{A7C8CBC1-FD8A-481B-9B10-0B85583842D4}"/>
              </a:ext>
            </a:extLst>
          </p:cNvPr>
          <p:cNvGrpSpPr>
            <a:grpSpLocks/>
          </p:cNvGrpSpPr>
          <p:nvPr/>
        </p:nvGrpSpPr>
        <p:grpSpPr bwMode="auto">
          <a:xfrm>
            <a:off x="34925" y="-20638"/>
            <a:ext cx="2008188" cy="523876"/>
            <a:chOff x="70" y="-63"/>
            <a:chExt cx="3161" cy="824"/>
          </a:xfrm>
        </p:grpSpPr>
        <p:sp>
          <p:nvSpPr>
            <p:cNvPr id="45062" name="文本框 6">
              <a:extLst>
                <a:ext uri="{FF2B5EF4-FFF2-40B4-BE49-F238E27FC236}">
                  <a16:creationId xmlns="" xmlns:a16="http://schemas.microsoft.com/office/drawing/2014/main" id="{FFD7895C-44B9-47AB-A69E-7E000679B9D8}"/>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课堂检测</a:t>
              </a:r>
            </a:p>
          </p:txBody>
        </p:sp>
        <p:cxnSp>
          <p:nvCxnSpPr>
            <p:cNvPr id="14" name="直线连接符 9">
              <a:extLst>
                <a:ext uri="{FF2B5EF4-FFF2-40B4-BE49-F238E27FC236}">
                  <a16:creationId xmlns="" xmlns:a16="http://schemas.microsoft.com/office/drawing/2014/main" id="{AB6DBDD9-DD26-486B-9C63-A09989552F67}"/>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a:extLst>
                <a:ext uri="{FF2B5EF4-FFF2-40B4-BE49-F238E27FC236}">
                  <a16:creationId xmlns="" xmlns:a16="http://schemas.microsoft.com/office/drawing/2014/main" id="{F84A1551-B818-4472-BF40-40C05BF7D965}"/>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矩形 1">
            <a:extLst>
              <a:ext uri="{FF2B5EF4-FFF2-40B4-BE49-F238E27FC236}">
                <a16:creationId xmlns="" xmlns:a16="http://schemas.microsoft.com/office/drawing/2014/main" id="{B26ED96F-9817-4DDE-8B71-A31A8CC86FBE}"/>
              </a:ext>
            </a:extLst>
          </p:cNvPr>
          <p:cNvSpPr>
            <a:spLocks noChangeArrowheads="1"/>
          </p:cNvSpPr>
          <p:nvPr/>
        </p:nvSpPr>
        <p:spPr bwMode="auto">
          <a:xfrm>
            <a:off x="365125" y="1190625"/>
            <a:ext cx="8383339" cy="3530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4000"/>
              </a:lnSpc>
            </a:pPr>
            <a:r>
              <a:rPr lang="en-US" altLang="zh-CN" sz="2800" b="1" dirty="0">
                <a:latin typeface="楷体" panose="02010609060101010101" pitchFamily="49" charset="-122"/>
                <a:ea typeface="楷体" panose="02010609060101010101" pitchFamily="49" charset="-122"/>
              </a:rPr>
              <a:t>①</a:t>
            </a:r>
            <a:r>
              <a:rPr lang="zh-CN" altLang="zh-CN" sz="2800" b="1" dirty="0">
                <a:latin typeface="楷体" panose="02010609060101010101" pitchFamily="49" charset="-122"/>
                <a:ea typeface="楷体" panose="02010609060101010101" pitchFamily="49" charset="-122"/>
              </a:rPr>
              <a:t>尚不清楚第一架歼</a:t>
            </a:r>
            <a:r>
              <a:rPr lang="en-US" altLang="zh-CN" sz="2800" b="1" dirty="0">
                <a:latin typeface="楷体" panose="02010609060101010101" pitchFamily="49" charset="-122"/>
                <a:ea typeface="楷体" panose="02010609060101010101" pitchFamily="49" charset="-122"/>
              </a:rPr>
              <a:t>-15</a:t>
            </a:r>
            <a:r>
              <a:rPr lang="zh-CN" altLang="zh-CN" sz="2800" b="1" dirty="0">
                <a:latin typeface="楷体" panose="02010609060101010101" pitchFamily="49" charset="-122"/>
                <a:ea typeface="楷体" panose="02010609060101010101" pitchFamily="49" charset="-122"/>
              </a:rPr>
              <a:t>是否安装雷达</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一般而言没有必要。</a:t>
            </a:r>
          </a:p>
          <a:p>
            <a:pPr eaLnBrk="1" hangingPunct="1">
              <a:lnSpc>
                <a:spcPct val="114000"/>
              </a:lnSpc>
            </a:pPr>
            <a:r>
              <a:rPr lang="en-US" altLang="zh-CN" sz="2800" b="1" dirty="0">
                <a:latin typeface="楷体" panose="02010609060101010101" pitchFamily="49" charset="-122"/>
                <a:ea typeface="楷体" panose="02010609060101010101" pitchFamily="49" charset="-122"/>
              </a:rPr>
              <a:t>②</a:t>
            </a:r>
            <a:r>
              <a:rPr lang="zh-CN" altLang="zh-CN" sz="2800" b="1" dirty="0">
                <a:latin typeface="楷体" panose="02010609060101010101" pitchFamily="49" charset="-122"/>
                <a:ea typeface="楷体" panose="02010609060101010101" pitchFamily="49" charset="-122"/>
              </a:rPr>
              <a:t>因为首架测试机主要用于飞控试验。</a:t>
            </a:r>
          </a:p>
          <a:p>
            <a:pPr eaLnBrk="1" hangingPunct="1">
              <a:lnSpc>
                <a:spcPct val="114000"/>
              </a:lnSpc>
            </a:pPr>
            <a:r>
              <a:rPr lang="en-US" altLang="zh-CN" sz="2800" b="1" dirty="0">
                <a:latin typeface="楷体" panose="02010609060101010101" pitchFamily="49" charset="-122"/>
                <a:ea typeface="楷体" panose="02010609060101010101" pitchFamily="49" charset="-122"/>
              </a:rPr>
              <a:t>③</a:t>
            </a:r>
            <a:r>
              <a:rPr lang="zh-CN" altLang="zh-CN" sz="2800" b="1" dirty="0">
                <a:latin typeface="楷体" panose="02010609060101010101" pitchFamily="49" charset="-122"/>
                <a:ea typeface="楷体" panose="02010609060101010101" pitchFamily="49" charset="-122"/>
              </a:rPr>
              <a:t>雷达罩的涂装有所不同</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试飞期间</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歼</a:t>
            </a:r>
            <a:r>
              <a:rPr lang="en-US" altLang="zh-CN" sz="2800" b="1" dirty="0">
                <a:latin typeface="楷体" panose="02010609060101010101" pitchFamily="49" charset="-122"/>
                <a:ea typeface="楷体" panose="02010609060101010101" pitchFamily="49" charset="-122"/>
              </a:rPr>
              <a:t>-11B</a:t>
            </a:r>
            <a:r>
              <a:rPr lang="zh-CN" altLang="zh-CN" sz="2800" b="1" dirty="0">
                <a:latin typeface="楷体" panose="02010609060101010101" pitchFamily="49" charset="-122"/>
                <a:ea typeface="楷体" panose="02010609060101010101" pitchFamily="49" charset="-122"/>
              </a:rPr>
              <a:t>的雷达罩的颜色为黑色</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歼</a:t>
            </a:r>
            <a:r>
              <a:rPr lang="en-US" altLang="zh-CN" sz="2800" b="1" dirty="0">
                <a:latin typeface="楷体" panose="02010609060101010101" pitchFamily="49" charset="-122"/>
                <a:ea typeface="楷体" panose="02010609060101010101" pitchFamily="49" charset="-122"/>
              </a:rPr>
              <a:t>-15</a:t>
            </a:r>
            <a:r>
              <a:rPr lang="zh-CN" altLang="zh-CN" sz="2800" b="1" dirty="0">
                <a:latin typeface="楷体" panose="02010609060101010101" pitchFamily="49" charset="-122"/>
                <a:ea typeface="楷体" panose="02010609060101010101" pitchFamily="49" charset="-122"/>
              </a:rPr>
              <a:t>采用灰色。这样的区分是必要的</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因为雷达的技能不同。作为海军型战斗机</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歼</a:t>
            </a:r>
            <a:r>
              <a:rPr lang="en-US" altLang="zh-CN" sz="2800" b="1" dirty="0">
                <a:latin typeface="楷体" panose="02010609060101010101" pitchFamily="49" charset="-122"/>
                <a:ea typeface="楷体" panose="02010609060101010101" pitchFamily="49" charset="-122"/>
              </a:rPr>
              <a:t>-15</a:t>
            </a:r>
            <a:r>
              <a:rPr lang="zh-CN" altLang="zh-CN" sz="2800" b="1" dirty="0">
                <a:latin typeface="楷体" panose="02010609060101010101" pitchFamily="49" charset="-122"/>
                <a:ea typeface="楷体" panose="02010609060101010101" pitchFamily="49" charset="-122"/>
              </a:rPr>
              <a:t>的雷达必须追加空对舰武器的界面。</a:t>
            </a:r>
          </a:p>
        </p:txBody>
      </p:sp>
      <p:grpSp>
        <p:nvGrpSpPr>
          <p:cNvPr id="46083" name="组合 15">
            <a:extLst>
              <a:ext uri="{FF2B5EF4-FFF2-40B4-BE49-F238E27FC236}">
                <a16:creationId xmlns="" xmlns:a16="http://schemas.microsoft.com/office/drawing/2014/main" id="{B80D26C4-EAA7-4147-8564-43B9C4BA28E1}"/>
              </a:ext>
            </a:extLst>
          </p:cNvPr>
          <p:cNvGrpSpPr>
            <a:grpSpLocks/>
          </p:cNvGrpSpPr>
          <p:nvPr/>
        </p:nvGrpSpPr>
        <p:grpSpPr bwMode="auto">
          <a:xfrm>
            <a:off x="34925" y="-20638"/>
            <a:ext cx="2008188" cy="523876"/>
            <a:chOff x="70" y="-63"/>
            <a:chExt cx="3161" cy="824"/>
          </a:xfrm>
        </p:grpSpPr>
        <p:sp>
          <p:nvSpPr>
            <p:cNvPr id="46085" name="文本框 6">
              <a:extLst>
                <a:ext uri="{FF2B5EF4-FFF2-40B4-BE49-F238E27FC236}">
                  <a16:creationId xmlns="" xmlns:a16="http://schemas.microsoft.com/office/drawing/2014/main" id="{C9DABF4B-97C0-4772-B989-7F62C31EBE3D}"/>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课堂检测</a:t>
              </a:r>
            </a:p>
          </p:txBody>
        </p:sp>
        <p:cxnSp>
          <p:nvCxnSpPr>
            <p:cNvPr id="11" name="直线连接符 9">
              <a:extLst>
                <a:ext uri="{FF2B5EF4-FFF2-40B4-BE49-F238E27FC236}">
                  <a16:creationId xmlns="" xmlns:a16="http://schemas.microsoft.com/office/drawing/2014/main" id="{1BA81A71-8EAC-4916-A3A9-843700228BF5}"/>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a:extLst>
                <a:ext uri="{FF2B5EF4-FFF2-40B4-BE49-F238E27FC236}">
                  <a16:creationId xmlns="" xmlns:a16="http://schemas.microsoft.com/office/drawing/2014/main" id="{DA72F306-5F73-41A2-B52D-2594D156AF51}"/>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4" name="矩形 6">
            <a:extLst>
              <a:ext uri="{FF2B5EF4-FFF2-40B4-BE49-F238E27FC236}">
                <a16:creationId xmlns="" xmlns:a16="http://schemas.microsoft.com/office/drawing/2014/main" id="{A183EBFF-B3D3-4EBC-B6CE-EB62C322EFFE}"/>
              </a:ext>
            </a:extLst>
          </p:cNvPr>
          <p:cNvSpPr>
            <a:spLocks noChangeArrowheads="1"/>
          </p:cNvSpPr>
          <p:nvPr/>
        </p:nvSpPr>
        <p:spPr bwMode="auto">
          <a:xfrm>
            <a:off x="468313" y="627063"/>
            <a:ext cx="69119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dirty="0" smtClean="0">
                <a:solidFill>
                  <a:srgbClr val="000000"/>
                </a:solidFill>
                <a:latin typeface="宋体" panose="02010600030101010101" pitchFamily="2" charset="-122"/>
              </a:rPr>
              <a:t>3.</a:t>
            </a:r>
            <a:r>
              <a:rPr lang="zh-CN" altLang="en-US" sz="2800" b="1" dirty="0">
                <a:solidFill>
                  <a:srgbClr val="000000"/>
                </a:solidFill>
                <a:latin typeface="宋体" panose="02010600030101010101" pitchFamily="2" charset="-122"/>
              </a:rPr>
              <a:t>下列</a:t>
            </a:r>
            <a:r>
              <a:rPr lang="zh-CN" altLang="zh-CN" sz="2800" b="1" dirty="0">
                <a:latin typeface="宋体" panose="02010600030101010101" pitchFamily="2" charset="-122"/>
              </a:rPr>
              <a:t>句子正确的语序是</a:t>
            </a:r>
            <a:r>
              <a:rPr lang="en-US" altLang="zh-CN" sz="2800" b="1" dirty="0">
                <a:latin typeface="宋体" panose="02010600030101010101" pitchFamily="2" charset="-122"/>
              </a:rPr>
              <a:t>(</a:t>
            </a:r>
            <a:r>
              <a:rPr lang="zh-CN" altLang="zh-CN" sz="2800" b="1" dirty="0">
                <a:latin typeface="宋体" panose="02010600030101010101" pitchFamily="2" charset="-122"/>
              </a:rPr>
              <a:t>　　</a:t>
            </a:r>
            <a:r>
              <a:rPr lang="en-US" altLang="zh-CN" sz="2800" b="1" dirty="0">
                <a:latin typeface="宋体" panose="02010600030101010101" pitchFamily="2" charset="-122"/>
              </a:rPr>
              <a:t>       )</a:t>
            </a:r>
            <a:r>
              <a:rPr lang="zh-CN" altLang="en-US" sz="2800" b="1" dirty="0">
                <a:latin typeface="宋体" panose="02010600030101010101" pitchFamily="2" charset="-122"/>
              </a:rPr>
              <a:t>。</a:t>
            </a:r>
            <a:endParaRPr lang="zh-CN" altLang="zh-CN" sz="2800" b="1" dirty="0">
              <a:latin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4">
            <a:extLst>
              <a:ext uri="{FF2B5EF4-FFF2-40B4-BE49-F238E27FC236}">
                <a16:creationId xmlns="" xmlns:a16="http://schemas.microsoft.com/office/drawing/2014/main" id="{345CFC6A-B40E-427A-80C4-ED52DE388644}"/>
              </a:ext>
            </a:extLst>
          </p:cNvPr>
          <p:cNvSpPr txBox="1">
            <a:spLocks noChangeArrowheads="1"/>
          </p:cNvSpPr>
          <p:nvPr/>
        </p:nvSpPr>
        <p:spPr bwMode="auto">
          <a:xfrm>
            <a:off x="539750" y="903288"/>
            <a:ext cx="8064500" cy="353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4000"/>
              </a:lnSpc>
            </a:pPr>
            <a:r>
              <a:rPr lang="en-US" altLang="zh-CN" sz="2800" b="1" dirty="0">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了解通讯的文体特点，把握我国航母舰载战斗机首架次成功着舰的全过程，感受我国海军现代化建设的巨大发展变化和中国海军的豪迈气魄。</a:t>
            </a:r>
            <a:r>
              <a:rPr lang="zh-CN" altLang="en-US" sz="2800" b="1" dirty="0">
                <a:solidFill>
                  <a:srgbClr val="FF0000"/>
                </a:solidFill>
                <a:latin typeface="楷体" panose="02010609060101010101" pitchFamily="49" charset="-122"/>
                <a:ea typeface="楷体" panose="02010609060101010101" pitchFamily="49" charset="-122"/>
              </a:rPr>
              <a:t>（重点）</a:t>
            </a:r>
          </a:p>
          <a:p>
            <a:pPr eaLnBrk="1" hangingPunct="1">
              <a:lnSpc>
                <a:spcPct val="114000"/>
              </a:lnSpc>
            </a:pPr>
            <a:r>
              <a:rPr lang="en-US" altLang="zh-CN" sz="2800" b="1" dirty="0">
                <a:latin typeface="楷体" panose="02010609060101010101" pitchFamily="49" charset="-122"/>
                <a:ea typeface="楷体" panose="02010609060101010101" pitchFamily="49" charset="-122"/>
              </a:rPr>
              <a:t>2.</a:t>
            </a:r>
            <a:r>
              <a:rPr lang="zh-CN" altLang="en-US" sz="2800" b="1" dirty="0">
                <a:latin typeface="楷体" panose="02010609060101010101" pitchFamily="49" charset="-122"/>
                <a:ea typeface="楷体" panose="02010609060101010101" pitchFamily="49" charset="-122"/>
              </a:rPr>
              <a:t>品读课文，欣赏文章映衬、烘托的手法特点。</a:t>
            </a:r>
            <a:r>
              <a:rPr lang="zh-CN" altLang="en-US" sz="2800" b="1" dirty="0">
                <a:solidFill>
                  <a:srgbClr val="FF0000"/>
                </a:solidFill>
                <a:latin typeface="楷体" panose="02010609060101010101" pitchFamily="49" charset="-122"/>
                <a:ea typeface="楷体" panose="02010609060101010101" pitchFamily="49" charset="-122"/>
              </a:rPr>
              <a:t>（难点）</a:t>
            </a:r>
          </a:p>
          <a:p>
            <a:pPr eaLnBrk="1" hangingPunct="1">
              <a:lnSpc>
                <a:spcPct val="114000"/>
              </a:lnSpc>
            </a:pPr>
            <a:r>
              <a:rPr lang="en-US" altLang="zh-CN" sz="2800" b="1" dirty="0">
                <a:latin typeface="楷体" panose="02010609060101010101" pitchFamily="49" charset="-122"/>
                <a:ea typeface="楷体" panose="02010609060101010101" pitchFamily="49" charset="-122"/>
              </a:rPr>
              <a:t>3.</a:t>
            </a:r>
            <a:r>
              <a:rPr lang="zh-CN" altLang="en-US" sz="2800" b="1" dirty="0">
                <a:latin typeface="楷体" panose="02010609060101010101" pitchFamily="49" charset="-122"/>
                <a:ea typeface="楷体" panose="02010609060101010101" pitchFamily="49" charset="-122"/>
              </a:rPr>
              <a:t>体会作者强烈的民族自豪感和炽热的爱国主义激情。</a:t>
            </a:r>
            <a:r>
              <a:rPr lang="zh-CN" altLang="en-US" sz="2800" b="1" dirty="0">
                <a:solidFill>
                  <a:srgbClr val="FF0000"/>
                </a:solidFill>
                <a:latin typeface="楷体" panose="02010609060101010101" pitchFamily="49" charset="-122"/>
                <a:ea typeface="楷体" panose="02010609060101010101" pitchFamily="49" charset="-122"/>
              </a:rPr>
              <a:t>（素养）</a:t>
            </a:r>
          </a:p>
        </p:txBody>
      </p:sp>
      <p:grpSp>
        <p:nvGrpSpPr>
          <p:cNvPr id="9219" name="组合 11">
            <a:extLst>
              <a:ext uri="{FF2B5EF4-FFF2-40B4-BE49-F238E27FC236}">
                <a16:creationId xmlns="" xmlns:a16="http://schemas.microsoft.com/office/drawing/2014/main" id="{550EAAF0-48C6-43A9-BD34-67D165F3CDE7}"/>
              </a:ext>
            </a:extLst>
          </p:cNvPr>
          <p:cNvGrpSpPr>
            <a:grpSpLocks/>
          </p:cNvGrpSpPr>
          <p:nvPr/>
        </p:nvGrpSpPr>
        <p:grpSpPr bwMode="auto">
          <a:xfrm>
            <a:off x="-4763" y="-20638"/>
            <a:ext cx="2006601" cy="523876"/>
            <a:chOff x="70" y="-63"/>
            <a:chExt cx="3161" cy="824"/>
          </a:xfrm>
        </p:grpSpPr>
        <p:sp>
          <p:nvSpPr>
            <p:cNvPr id="9220" name="文本框 6">
              <a:extLst>
                <a:ext uri="{FF2B5EF4-FFF2-40B4-BE49-F238E27FC236}">
                  <a16:creationId xmlns="" xmlns:a16="http://schemas.microsoft.com/office/drawing/2014/main" id="{C0081CDF-7ED5-4175-9E69-2A7AE69CF328}"/>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学习目标</a:t>
              </a:r>
            </a:p>
          </p:txBody>
        </p:sp>
        <p:cxnSp>
          <p:nvCxnSpPr>
            <p:cNvPr id="10" name="直线连接符 9">
              <a:extLst>
                <a:ext uri="{FF2B5EF4-FFF2-40B4-BE49-F238E27FC236}">
                  <a16:creationId xmlns="" xmlns:a16="http://schemas.microsoft.com/office/drawing/2014/main" id="{F54E980D-CC25-4044-A7F2-DB0FF081A6C9}"/>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16:creationId xmlns="" xmlns:a16="http://schemas.microsoft.com/office/drawing/2014/main" id="{0EAB33DF-EBB3-41B6-B111-8E74F0B06728}"/>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矩形 1">
            <a:extLst>
              <a:ext uri="{FF2B5EF4-FFF2-40B4-BE49-F238E27FC236}">
                <a16:creationId xmlns="" xmlns:a16="http://schemas.microsoft.com/office/drawing/2014/main" id="{0DDD8F32-BFC8-48E3-ABAD-1B1F040A4308}"/>
              </a:ext>
            </a:extLst>
          </p:cNvPr>
          <p:cNvSpPr>
            <a:spLocks noChangeArrowheads="1"/>
          </p:cNvSpPr>
          <p:nvPr/>
        </p:nvSpPr>
        <p:spPr bwMode="auto">
          <a:xfrm>
            <a:off x="336550" y="771525"/>
            <a:ext cx="8470900" cy="297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4000"/>
              </a:lnSpc>
            </a:pPr>
            <a:r>
              <a:rPr lang="en-US" altLang="zh-CN" sz="2800" b="1" dirty="0">
                <a:latin typeface="楷体" panose="02010609060101010101" pitchFamily="49" charset="-122"/>
                <a:ea typeface="楷体" panose="02010609060101010101" pitchFamily="49" charset="-122"/>
              </a:rPr>
              <a:t>④</a:t>
            </a:r>
            <a:r>
              <a:rPr lang="zh-CN" altLang="zh-CN" sz="2800" b="1" dirty="0">
                <a:latin typeface="楷体" panose="02010609060101010101" pitchFamily="49" charset="-122"/>
                <a:ea typeface="楷体" panose="02010609060101010101" pitchFamily="49" charset="-122"/>
              </a:rPr>
              <a:t>网络上公开了若干张歼</a:t>
            </a:r>
            <a:r>
              <a:rPr lang="en-US" altLang="zh-CN" sz="2800" b="1" dirty="0">
                <a:latin typeface="楷体" panose="02010609060101010101" pitchFamily="49" charset="-122"/>
                <a:ea typeface="楷体" panose="02010609060101010101" pitchFamily="49" charset="-122"/>
              </a:rPr>
              <a:t>-15</a:t>
            </a:r>
            <a:r>
              <a:rPr lang="zh-CN" altLang="zh-CN" sz="2800" b="1" dirty="0">
                <a:latin typeface="楷体" panose="02010609060101010101" pitchFamily="49" charset="-122"/>
                <a:ea typeface="楷体" panose="02010609060101010101" pitchFamily="49" charset="-122"/>
              </a:rPr>
              <a:t>的起飞图片</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其中一张起飞图片能明显看到前翼</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尽管是模糊的图片</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但要伪造这样的模糊照片</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是非常困难的。</a:t>
            </a:r>
          </a:p>
          <a:p>
            <a:pPr eaLnBrk="1" hangingPunct="1">
              <a:lnSpc>
                <a:spcPct val="114000"/>
              </a:lnSpc>
            </a:pPr>
            <a:r>
              <a:rPr lang="en-US" altLang="zh-CN" sz="2800" b="1" dirty="0">
                <a:latin typeface="楷体" panose="02010609060101010101" pitchFamily="49" charset="-122"/>
                <a:ea typeface="楷体" panose="02010609060101010101" pitchFamily="49" charset="-122"/>
              </a:rPr>
              <a:t>⑤</a:t>
            </a:r>
            <a:r>
              <a:rPr lang="zh-CN" altLang="zh-CN" sz="2800" b="1" dirty="0">
                <a:latin typeface="楷体" panose="02010609060101010101" pitchFamily="49" charset="-122"/>
                <a:ea typeface="楷体" panose="02010609060101010101" pitchFamily="49" charset="-122"/>
              </a:rPr>
              <a:t>可以确信</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歼</a:t>
            </a:r>
            <a:r>
              <a:rPr lang="en-US" altLang="zh-CN" sz="2800" b="1" dirty="0">
                <a:latin typeface="楷体" panose="02010609060101010101" pitchFamily="49" charset="-122"/>
                <a:ea typeface="楷体" panose="02010609060101010101" pitchFamily="49" charset="-122"/>
              </a:rPr>
              <a:t>-15</a:t>
            </a:r>
            <a:r>
              <a:rPr lang="zh-CN" altLang="zh-CN" sz="2800" b="1" dirty="0">
                <a:latin typeface="楷体" panose="02010609060101010101" pitchFamily="49" charset="-122"/>
                <a:ea typeface="楷体" panose="02010609060101010101" pitchFamily="49" charset="-122"/>
              </a:rPr>
              <a:t>是苏</a:t>
            </a:r>
            <a:r>
              <a:rPr lang="en-US" altLang="zh-CN" sz="2800" b="1" dirty="0">
                <a:latin typeface="楷体" panose="02010609060101010101" pitchFamily="49" charset="-122"/>
                <a:ea typeface="楷体" panose="02010609060101010101" pitchFamily="49" charset="-122"/>
              </a:rPr>
              <a:t>-33</a:t>
            </a:r>
            <a:r>
              <a:rPr lang="zh-CN" altLang="zh-CN" sz="2800" b="1" dirty="0">
                <a:latin typeface="楷体" panose="02010609060101010101" pitchFamily="49" charset="-122"/>
                <a:ea typeface="楷体" panose="02010609060101010101" pitchFamily="49" charset="-122"/>
              </a:rPr>
              <a:t>不折不扣的克隆版。众所周知</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苏</a:t>
            </a:r>
            <a:r>
              <a:rPr lang="en-US" altLang="zh-CN" sz="2800" b="1" dirty="0">
                <a:latin typeface="楷体" panose="02010609060101010101" pitchFamily="49" charset="-122"/>
                <a:ea typeface="楷体" panose="02010609060101010101" pitchFamily="49" charset="-122"/>
              </a:rPr>
              <a:t>-33</a:t>
            </a:r>
            <a:r>
              <a:rPr lang="zh-CN" altLang="zh-CN" sz="2800" b="1" dirty="0">
                <a:latin typeface="楷体" panose="02010609060101010101" pitchFamily="49" charset="-122"/>
                <a:ea typeface="楷体" panose="02010609060101010101" pitchFamily="49" charset="-122"/>
              </a:rPr>
              <a:t>的前起落架为双轮设计</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支架笔直</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从图片上判断</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歼</a:t>
            </a:r>
            <a:r>
              <a:rPr lang="en-US" altLang="zh-CN" sz="2800" b="1" dirty="0">
                <a:latin typeface="楷体" panose="02010609060101010101" pitchFamily="49" charset="-122"/>
                <a:ea typeface="楷体" panose="02010609060101010101" pitchFamily="49" charset="-122"/>
              </a:rPr>
              <a:t>-15</a:t>
            </a:r>
            <a:r>
              <a:rPr lang="zh-CN" altLang="zh-CN" sz="2800" b="1" dirty="0">
                <a:latin typeface="楷体" panose="02010609060101010101" pitchFamily="49" charset="-122"/>
                <a:ea typeface="楷体" panose="02010609060101010101" pitchFamily="49" charset="-122"/>
              </a:rPr>
              <a:t>同样具备了这样的特征。</a:t>
            </a:r>
          </a:p>
        </p:txBody>
      </p:sp>
      <p:grpSp>
        <p:nvGrpSpPr>
          <p:cNvPr id="47107" name="组合 15">
            <a:extLst>
              <a:ext uri="{FF2B5EF4-FFF2-40B4-BE49-F238E27FC236}">
                <a16:creationId xmlns="" xmlns:a16="http://schemas.microsoft.com/office/drawing/2014/main" id="{B56D3B0D-19C1-4FF7-96D9-B6A76F5A11B6}"/>
              </a:ext>
            </a:extLst>
          </p:cNvPr>
          <p:cNvGrpSpPr>
            <a:grpSpLocks/>
          </p:cNvGrpSpPr>
          <p:nvPr/>
        </p:nvGrpSpPr>
        <p:grpSpPr bwMode="auto">
          <a:xfrm>
            <a:off x="34925" y="-20638"/>
            <a:ext cx="2008188" cy="523876"/>
            <a:chOff x="70" y="-63"/>
            <a:chExt cx="3161" cy="824"/>
          </a:xfrm>
        </p:grpSpPr>
        <p:sp>
          <p:nvSpPr>
            <p:cNvPr id="47109" name="文本框 6">
              <a:extLst>
                <a:ext uri="{FF2B5EF4-FFF2-40B4-BE49-F238E27FC236}">
                  <a16:creationId xmlns="" xmlns:a16="http://schemas.microsoft.com/office/drawing/2014/main" id="{2625412B-0F5A-4BF2-827F-3130F9CF077C}"/>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课堂检测</a:t>
              </a:r>
            </a:p>
          </p:txBody>
        </p:sp>
        <p:cxnSp>
          <p:nvCxnSpPr>
            <p:cNvPr id="11" name="直线连接符 9">
              <a:extLst>
                <a:ext uri="{FF2B5EF4-FFF2-40B4-BE49-F238E27FC236}">
                  <a16:creationId xmlns="" xmlns:a16="http://schemas.microsoft.com/office/drawing/2014/main" id="{5BEE25D1-BA09-49D1-BB33-56C4B35D3B72}"/>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a:extLst>
                <a:ext uri="{FF2B5EF4-FFF2-40B4-BE49-F238E27FC236}">
                  <a16:creationId xmlns="" xmlns:a16="http://schemas.microsoft.com/office/drawing/2014/main" id="{29347F90-8302-4A40-9FCA-36D396AC6D08}"/>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6" name="TextBox 15">
            <a:extLst>
              <a:ext uri="{FF2B5EF4-FFF2-40B4-BE49-F238E27FC236}">
                <a16:creationId xmlns="" xmlns:a16="http://schemas.microsoft.com/office/drawing/2014/main" id="{28CC804A-AC42-420A-8D14-3B94A29BE0E5}"/>
              </a:ext>
            </a:extLst>
          </p:cNvPr>
          <p:cNvSpPr txBox="1">
            <a:spLocks noChangeArrowheads="1"/>
          </p:cNvSpPr>
          <p:nvPr/>
        </p:nvSpPr>
        <p:spPr bwMode="auto">
          <a:xfrm>
            <a:off x="3419475" y="3921125"/>
            <a:ext cx="20891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dirty="0">
                <a:solidFill>
                  <a:srgbClr val="FF0000"/>
                </a:solidFill>
                <a:latin typeface="黑体" panose="02010609060101010101" pitchFamily="49" charset="-122"/>
                <a:ea typeface="黑体" panose="02010609060101010101" pitchFamily="49" charset="-122"/>
              </a:rPr>
              <a:t>④⑤③①②</a:t>
            </a:r>
            <a:endParaRPr lang="zh-CN" altLang="en-US" sz="2800" dirty="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130" name="组合 1">
            <a:extLst>
              <a:ext uri="{FF2B5EF4-FFF2-40B4-BE49-F238E27FC236}">
                <a16:creationId xmlns="" xmlns:a16="http://schemas.microsoft.com/office/drawing/2014/main" id="{FD713105-8BB7-4084-8468-F7A5A6311B0A}"/>
              </a:ext>
            </a:extLst>
          </p:cNvPr>
          <p:cNvGrpSpPr>
            <a:grpSpLocks/>
          </p:cNvGrpSpPr>
          <p:nvPr/>
        </p:nvGrpSpPr>
        <p:grpSpPr bwMode="auto">
          <a:xfrm>
            <a:off x="3700463" y="488950"/>
            <a:ext cx="1743075" cy="642938"/>
            <a:chOff x="3333750" y="555625"/>
            <a:chExt cx="1743075" cy="643766"/>
          </a:xfrm>
        </p:grpSpPr>
        <p:sp>
          <p:nvSpPr>
            <p:cNvPr id="7" name="圆角矩形 6">
              <a:extLst>
                <a:ext uri="{FF2B5EF4-FFF2-40B4-BE49-F238E27FC236}">
                  <a16:creationId xmlns="" xmlns:a16="http://schemas.microsoft.com/office/drawing/2014/main" id="{EBBFD0E8-8645-4625-A480-E94C3D06637E}"/>
                </a:ext>
              </a:extLst>
            </p:cNvPr>
            <p:cNvSpPr/>
            <p:nvPr/>
          </p:nvSpPr>
          <p:spPr>
            <a:xfrm rot="555800">
              <a:off x="4602162" y="673251"/>
              <a:ext cx="442913" cy="41964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8" name="圆角矩形 7">
              <a:extLst>
                <a:ext uri="{FF2B5EF4-FFF2-40B4-BE49-F238E27FC236}">
                  <a16:creationId xmlns="" xmlns:a16="http://schemas.microsoft.com/office/drawing/2014/main" id="{764EA4E5-D9AA-46FF-9A9D-EF39DA828B3E}"/>
                </a:ext>
              </a:extLst>
            </p:cNvPr>
            <p:cNvSpPr/>
            <p:nvPr/>
          </p:nvSpPr>
          <p:spPr>
            <a:xfrm rot="20470821">
              <a:off x="4197350" y="679609"/>
              <a:ext cx="442912" cy="421230"/>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9" name="圆角矩形 8">
              <a:extLst>
                <a:ext uri="{FF2B5EF4-FFF2-40B4-BE49-F238E27FC236}">
                  <a16:creationId xmlns="" xmlns:a16="http://schemas.microsoft.com/office/drawing/2014/main" id="{CFC8EA5C-D33B-4433-96C3-6667F99AADD4}"/>
                </a:ext>
              </a:extLst>
            </p:cNvPr>
            <p:cNvSpPr/>
            <p:nvPr/>
          </p:nvSpPr>
          <p:spPr>
            <a:xfrm rot="319204">
              <a:off x="3778250" y="679609"/>
              <a:ext cx="441325" cy="421230"/>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0" name="圆角矩形 9">
              <a:extLst>
                <a:ext uri="{FF2B5EF4-FFF2-40B4-BE49-F238E27FC236}">
                  <a16:creationId xmlns="" xmlns:a16="http://schemas.microsoft.com/office/drawing/2014/main" id="{DBD60B95-E820-48ED-96F6-6F82AF127D16}"/>
                </a:ext>
              </a:extLst>
            </p:cNvPr>
            <p:cNvSpPr/>
            <p:nvPr/>
          </p:nvSpPr>
          <p:spPr>
            <a:xfrm rot="21148334">
              <a:off x="3368675" y="687558"/>
              <a:ext cx="441325" cy="421229"/>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48140" name="矩形 1">
              <a:extLst>
                <a:ext uri="{FF2B5EF4-FFF2-40B4-BE49-F238E27FC236}">
                  <a16:creationId xmlns="" xmlns:a16="http://schemas.microsoft.com/office/drawing/2014/main" id="{7209E061-5A72-4557-8E24-BF97689BA446}"/>
                </a:ext>
              </a:extLst>
            </p:cNvPr>
            <p:cNvSpPr>
              <a:spLocks noChangeArrowheads="1"/>
            </p:cNvSpPr>
            <p:nvPr/>
          </p:nvSpPr>
          <p:spPr bwMode="auto">
            <a:xfrm>
              <a:off x="3333750" y="555625"/>
              <a:ext cx="1743075" cy="64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拓展阅读</a:t>
              </a:r>
            </a:p>
          </p:txBody>
        </p:sp>
      </p:grpSp>
      <p:sp>
        <p:nvSpPr>
          <p:cNvPr id="72710" name="TextBox 5">
            <a:extLst>
              <a:ext uri="{FF2B5EF4-FFF2-40B4-BE49-F238E27FC236}">
                <a16:creationId xmlns="" xmlns:a16="http://schemas.microsoft.com/office/drawing/2014/main" id="{A09229DF-B1F6-45FC-9FD7-73A55EE8FCCF}"/>
              </a:ext>
            </a:extLst>
          </p:cNvPr>
          <p:cNvSpPr txBox="1">
            <a:spLocks noChangeArrowheads="1"/>
          </p:cNvSpPr>
          <p:nvPr/>
        </p:nvSpPr>
        <p:spPr bwMode="auto">
          <a:xfrm>
            <a:off x="287338" y="1139825"/>
            <a:ext cx="8569325" cy="347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2800" dirty="0">
                <a:latin typeface="黑体" panose="02010609060101010101" pitchFamily="49" charset="-122"/>
                <a:ea typeface="黑体" panose="02010609060101010101" pitchFamily="49" charset="-122"/>
              </a:rPr>
              <a:t>跳出地球看地球</a:t>
            </a:r>
          </a:p>
          <a:p>
            <a:pPr algn="ctr" eaLnBrk="1" hangingPunct="1"/>
            <a:r>
              <a:rPr lang="zh-CN" altLang="zh-CN" sz="2800" b="1" dirty="0">
                <a:latin typeface="楷体" panose="02010609060101010101" pitchFamily="49" charset="-122"/>
                <a:ea typeface="楷体" panose="02010609060101010101" pitchFamily="49" charset="-122"/>
              </a:rPr>
              <a:t>——记中国探月工程首席科学家欧阳自远</a:t>
            </a:r>
          </a:p>
          <a:p>
            <a:pPr algn="ctr" eaLnBrk="1" hangingPunct="1"/>
            <a:r>
              <a:rPr lang="zh-CN" altLang="zh-CN" sz="2400" b="1" dirty="0">
                <a:latin typeface="宋体" panose="02010600030101010101" pitchFamily="2" charset="-122"/>
              </a:rPr>
              <a:t>周玉明</a:t>
            </a:r>
          </a:p>
          <a:p>
            <a:pPr eaLnBrk="1" hangingPunct="1"/>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欧阳自远</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中国月球探测工程首席科学家。</a:t>
            </a:r>
          </a:p>
          <a:p>
            <a:pPr eaLnBrk="1" hangingPunct="1"/>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当我好奇地询问他名字的来历时</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他爽朗地笑着答道</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“我出生时</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舅父在旁边念书</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刚好念到‘有朋自远方来’</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所以就取名‘自远’。现在我搞地球科学</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这是天意吧</a:t>
            </a:r>
            <a:r>
              <a:rPr lang="en-US" altLang="zh-CN"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a:t>
            </a:r>
          </a:p>
        </p:txBody>
      </p:sp>
      <p:grpSp>
        <p:nvGrpSpPr>
          <p:cNvPr id="48132" name="组合 12">
            <a:extLst>
              <a:ext uri="{FF2B5EF4-FFF2-40B4-BE49-F238E27FC236}">
                <a16:creationId xmlns="" xmlns:a16="http://schemas.microsoft.com/office/drawing/2014/main" id="{617B2363-3E2B-4C5C-A673-6470AAF7FE2D}"/>
              </a:ext>
            </a:extLst>
          </p:cNvPr>
          <p:cNvGrpSpPr>
            <a:grpSpLocks/>
          </p:cNvGrpSpPr>
          <p:nvPr/>
        </p:nvGrpSpPr>
        <p:grpSpPr bwMode="auto">
          <a:xfrm>
            <a:off x="34925" y="-20638"/>
            <a:ext cx="2008188" cy="523876"/>
            <a:chOff x="70" y="-63"/>
            <a:chExt cx="3161" cy="824"/>
          </a:xfrm>
        </p:grpSpPr>
        <p:sp>
          <p:nvSpPr>
            <p:cNvPr id="48133" name="文本框 6">
              <a:extLst>
                <a:ext uri="{FF2B5EF4-FFF2-40B4-BE49-F238E27FC236}">
                  <a16:creationId xmlns="" xmlns:a16="http://schemas.microsoft.com/office/drawing/2014/main" id="{30E701BA-6CF8-470E-831E-A46A0F0F9137}"/>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拓展探究</a:t>
              </a:r>
            </a:p>
          </p:txBody>
        </p:sp>
        <p:cxnSp>
          <p:nvCxnSpPr>
            <p:cNvPr id="15" name="直线连接符 9">
              <a:extLst>
                <a:ext uri="{FF2B5EF4-FFF2-40B4-BE49-F238E27FC236}">
                  <a16:creationId xmlns="" xmlns:a16="http://schemas.microsoft.com/office/drawing/2014/main" id="{AF65F266-0F33-4B0C-8E51-C932FD5A35DB}"/>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a:extLst>
                <a:ext uri="{FF2B5EF4-FFF2-40B4-BE49-F238E27FC236}">
                  <a16:creationId xmlns="" xmlns:a16="http://schemas.microsoft.com/office/drawing/2014/main" id="{35239470-255C-4657-AEDB-2A7CE3B6AC4D}"/>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矩形 1">
            <a:extLst>
              <a:ext uri="{FF2B5EF4-FFF2-40B4-BE49-F238E27FC236}">
                <a16:creationId xmlns="" xmlns:a16="http://schemas.microsoft.com/office/drawing/2014/main" id="{2833515D-3F5F-45C7-ADB2-CDC9236B2244}"/>
              </a:ext>
            </a:extLst>
          </p:cNvPr>
          <p:cNvSpPr>
            <a:spLocks noChangeArrowheads="1"/>
          </p:cNvSpPr>
          <p:nvPr/>
        </p:nvSpPr>
        <p:spPr bwMode="auto">
          <a:xfrm>
            <a:off x="468313" y="479425"/>
            <a:ext cx="8351837"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dirty="0">
                <a:latin typeface="楷体" panose="02010609060101010101" pitchFamily="49" charset="-122"/>
                <a:ea typeface="楷体" panose="02010609060101010101" pitchFamily="49" charset="-122"/>
              </a:rPr>
              <a:t>    1952</a:t>
            </a:r>
            <a:r>
              <a:rPr lang="zh-CN" altLang="en-US" sz="2800" b="1" dirty="0">
                <a:latin typeface="楷体" panose="02010609060101010101" pitchFamily="49" charset="-122"/>
                <a:ea typeface="楷体" panose="02010609060101010101" pitchFamily="49" charset="-122"/>
              </a:rPr>
              <a:t>年</a:t>
            </a:r>
            <a:r>
              <a:rPr lang="en-US" altLang="zh-CN" sz="2800" b="1" dirty="0">
                <a:latin typeface="楷体" panose="02010609060101010101" pitchFamily="49" charset="-122"/>
                <a:ea typeface="楷体" panose="02010609060101010101" pitchFamily="49" charset="-122"/>
              </a:rPr>
              <a:t>9</a:t>
            </a:r>
            <a:r>
              <a:rPr lang="zh-CN" altLang="en-US" sz="2800" b="1" dirty="0">
                <a:latin typeface="楷体" panose="02010609060101010101" pitchFamily="49" charset="-122"/>
                <a:ea typeface="楷体" panose="02010609060101010101" pitchFamily="49" charset="-122"/>
              </a:rPr>
              <a:t>月，欧阳自远跨进了北京地质大学的大门。毕业后，他从事核子地质学的研究工作，后到中国科技大学进修了一年核物理，又到中科院的加速器室进修了半年。在多学科交叉的路径上广泛学习，使他具有了今天这样洞察风云的能力。</a:t>
            </a:r>
            <a:endParaRPr lang="en-US" altLang="zh-CN" sz="2800" b="1" dirty="0">
              <a:latin typeface="楷体" panose="02010609060101010101" pitchFamily="49" charset="-122"/>
              <a:ea typeface="楷体" panose="02010609060101010101" pitchFamily="49" charset="-122"/>
            </a:endParaRPr>
          </a:p>
          <a:p>
            <a:pPr eaLnBrk="1" hangingPunct="1"/>
            <a:r>
              <a:rPr lang="en-US" altLang="zh-CN" sz="2800" b="1" dirty="0">
                <a:latin typeface="楷体" panose="02010609060101010101" pitchFamily="49" charset="-122"/>
                <a:ea typeface="楷体" panose="02010609060101010101" pitchFamily="49" charset="-122"/>
              </a:rPr>
              <a:t>    1957</a:t>
            </a:r>
            <a:r>
              <a:rPr lang="zh-CN" altLang="zh-CN" sz="2800" b="1" dirty="0">
                <a:latin typeface="楷体" panose="02010609060101010101" pitchFamily="49" charset="-122"/>
                <a:ea typeface="楷体" panose="02010609060101010101" pitchFamily="49" charset="-122"/>
              </a:rPr>
              <a:t>年</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苏联发射了人类历史上第一颗地球卫星。欧阳自远敏锐地意识到人类的“太空时代”即将来临。他想“跳”出地球</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站在宇宙空间看清地球</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在更大的时空尺度里整体性地加深对地球的认识。</a:t>
            </a:r>
          </a:p>
        </p:txBody>
      </p:sp>
      <p:grpSp>
        <p:nvGrpSpPr>
          <p:cNvPr id="49155" name="组合 12">
            <a:extLst>
              <a:ext uri="{FF2B5EF4-FFF2-40B4-BE49-F238E27FC236}">
                <a16:creationId xmlns="" xmlns:a16="http://schemas.microsoft.com/office/drawing/2014/main" id="{BE307A93-3F88-444A-9C29-53DEA93FAE42}"/>
              </a:ext>
            </a:extLst>
          </p:cNvPr>
          <p:cNvGrpSpPr>
            <a:grpSpLocks/>
          </p:cNvGrpSpPr>
          <p:nvPr/>
        </p:nvGrpSpPr>
        <p:grpSpPr bwMode="auto">
          <a:xfrm>
            <a:off x="34925" y="-20638"/>
            <a:ext cx="2008188" cy="523876"/>
            <a:chOff x="70" y="-63"/>
            <a:chExt cx="3161" cy="824"/>
          </a:xfrm>
        </p:grpSpPr>
        <p:sp>
          <p:nvSpPr>
            <p:cNvPr id="49156" name="文本框 6">
              <a:extLst>
                <a:ext uri="{FF2B5EF4-FFF2-40B4-BE49-F238E27FC236}">
                  <a16:creationId xmlns="" xmlns:a16="http://schemas.microsoft.com/office/drawing/2014/main" id="{344D2B77-A39D-46AD-89CE-9CD23C19B3FA}"/>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拓展探究</a:t>
              </a:r>
            </a:p>
          </p:txBody>
        </p:sp>
        <p:cxnSp>
          <p:nvCxnSpPr>
            <p:cNvPr id="8" name="直线连接符 9">
              <a:extLst>
                <a:ext uri="{FF2B5EF4-FFF2-40B4-BE49-F238E27FC236}">
                  <a16:creationId xmlns="" xmlns:a16="http://schemas.microsoft.com/office/drawing/2014/main" id="{49709E28-E952-4E68-9DE8-D1972C109037}"/>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a:extLst>
                <a:ext uri="{FF2B5EF4-FFF2-40B4-BE49-F238E27FC236}">
                  <a16:creationId xmlns="" xmlns:a16="http://schemas.microsoft.com/office/drawing/2014/main" id="{3BA9D054-092F-4300-87BA-A3F0CBE4D8A4}"/>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矩形 1">
            <a:extLst>
              <a:ext uri="{FF2B5EF4-FFF2-40B4-BE49-F238E27FC236}">
                <a16:creationId xmlns="" xmlns:a16="http://schemas.microsoft.com/office/drawing/2014/main" id="{64B3281A-40F0-42AD-ABED-CAF4BD3EAA36}"/>
              </a:ext>
            </a:extLst>
          </p:cNvPr>
          <p:cNvSpPr>
            <a:spLocks noChangeArrowheads="1"/>
          </p:cNvSpPr>
          <p:nvPr/>
        </p:nvSpPr>
        <p:spPr bwMode="auto">
          <a:xfrm>
            <a:off x="611188" y="484188"/>
            <a:ext cx="8064500"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latin typeface="楷体" panose="02010609060101010101" pitchFamily="49" charset="-122"/>
                <a:ea typeface="楷体" panose="02010609060101010101" pitchFamily="49" charset="-122"/>
              </a:rPr>
              <a:t>    他向侯德封院士提出自己的想法：想研究天体，开拓这片处女地。这听上去有点儿离经叛道。可是侯先生不但同意了，而且鼓励他自学天文学、物理学、空间科学等有关知识。此后，他开始将自己的想法付诸实践，同时把研究的触角伸向“天外来客”</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陨石。</a:t>
            </a:r>
            <a:endParaRPr lang="en-US" altLang="zh-CN" sz="2800" b="1" dirty="0">
              <a:latin typeface="楷体" panose="02010609060101010101" pitchFamily="49" charset="-122"/>
              <a:ea typeface="楷体" panose="02010609060101010101" pitchFamily="49" charset="-122"/>
            </a:endParaRPr>
          </a:p>
          <a:p>
            <a:pPr eaLnBrk="1" hangingPunct="1"/>
            <a:r>
              <a:rPr lang="en-US" altLang="zh-CN" sz="2800" b="1" dirty="0">
                <a:latin typeface="楷体" panose="02010609060101010101" pitchFamily="49" charset="-122"/>
                <a:ea typeface="楷体" panose="02010609060101010101" pitchFamily="49" charset="-122"/>
              </a:rPr>
              <a:t>    1976</a:t>
            </a:r>
            <a:r>
              <a:rPr lang="zh-CN" altLang="zh-CN" sz="2800" b="1" dirty="0">
                <a:latin typeface="楷体" panose="02010609060101010101" pitchFamily="49" charset="-122"/>
                <a:ea typeface="楷体" panose="02010609060101010101" pitchFamily="49" charset="-122"/>
              </a:rPr>
              <a:t>年是欧阳自远科研经历的幸运年。无数人一辈子也难遇的陨石雨</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这一年里他却遇到了三次。此后的十余年中</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欧阳自远发表了</a:t>
            </a:r>
            <a:r>
              <a:rPr lang="en-US" altLang="zh-CN" sz="2800" b="1" dirty="0">
                <a:latin typeface="楷体" panose="02010609060101010101" pitchFamily="49" charset="-122"/>
                <a:ea typeface="楷体" panose="02010609060101010101" pitchFamily="49" charset="-122"/>
              </a:rPr>
              <a:t>100</a:t>
            </a:r>
            <a:r>
              <a:rPr lang="zh-CN" altLang="zh-CN" sz="2800" b="1" dirty="0">
                <a:latin typeface="楷体" panose="02010609060101010101" pitchFamily="49" charset="-122"/>
                <a:ea typeface="楷体" panose="02010609060101010101" pitchFamily="49" charset="-122"/>
              </a:rPr>
              <a:t>余篇研究论文</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而里面的许多内容被国内外的教科书、专著、</a:t>
            </a:r>
          </a:p>
        </p:txBody>
      </p:sp>
      <p:grpSp>
        <p:nvGrpSpPr>
          <p:cNvPr id="50179" name="组合 12">
            <a:extLst>
              <a:ext uri="{FF2B5EF4-FFF2-40B4-BE49-F238E27FC236}">
                <a16:creationId xmlns="" xmlns:a16="http://schemas.microsoft.com/office/drawing/2014/main" id="{8C1288E4-52B4-4197-BE26-9080EA90E1AF}"/>
              </a:ext>
            </a:extLst>
          </p:cNvPr>
          <p:cNvGrpSpPr>
            <a:grpSpLocks/>
          </p:cNvGrpSpPr>
          <p:nvPr/>
        </p:nvGrpSpPr>
        <p:grpSpPr bwMode="auto">
          <a:xfrm>
            <a:off x="34925" y="-20638"/>
            <a:ext cx="2008188" cy="523876"/>
            <a:chOff x="70" y="-63"/>
            <a:chExt cx="3161" cy="824"/>
          </a:xfrm>
        </p:grpSpPr>
        <p:sp>
          <p:nvSpPr>
            <p:cNvPr id="50180" name="文本框 6">
              <a:extLst>
                <a:ext uri="{FF2B5EF4-FFF2-40B4-BE49-F238E27FC236}">
                  <a16:creationId xmlns="" xmlns:a16="http://schemas.microsoft.com/office/drawing/2014/main" id="{B7CC94BF-D0D4-4D8D-AA52-FB397D2B347C}"/>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拓展探究</a:t>
              </a:r>
            </a:p>
          </p:txBody>
        </p:sp>
        <p:cxnSp>
          <p:nvCxnSpPr>
            <p:cNvPr id="8" name="直线连接符 9">
              <a:extLst>
                <a:ext uri="{FF2B5EF4-FFF2-40B4-BE49-F238E27FC236}">
                  <a16:creationId xmlns="" xmlns:a16="http://schemas.microsoft.com/office/drawing/2014/main" id="{AB7E8D64-3FE1-4698-A5FB-9B9664E56689}"/>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a:extLst>
                <a:ext uri="{FF2B5EF4-FFF2-40B4-BE49-F238E27FC236}">
                  <a16:creationId xmlns="" xmlns:a16="http://schemas.microsoft.com/office/drawing/2014/main" id="{42601D65-4596-4AD6-9A2F-6DD1D09981ED}"/>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AE0D18C-86AA-43E6-85FA-9754DB39FAC0}"/>
              </a:ext>
            </a:extLst>
          </p:cNvPr>
          <p:cNvSpPr>
            <a:spLocks noChangeArrowheads="1"/>
          </p:cNvSpPr>
          <p:nvPr/>
        </p:nvSpPr>
        <p:spPr bwMode="auto">
          <a:xfrm>
            <a:off x="287338" y="617538"/>
            <a:ext cx="8569325"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dirty="0">
                <a:solidFill>
                  <a:srgbClr val="000000"/>
                </a:solidFill>
                <a:latin typeface="楷体" panose="02010609060101010101" pitchFamily="49" charset="-122"/>
                <a:ea typeface="楷体" panose="02010609060101010101" pitchFamily="49" charset="-122"/>
              </a:rPr>
              <a:t>大百科全书等引用。</a:t>
            </a:r>
          </a:p>
          <a:p>
            <a:pPr eaLnBrk="1" hangingPunct="1"/>
            <a:r>
              <a:rPr lang="en-US" altLang="zh-CN" sz="2800" b="1" dirty="0">
                <a:solidFill>
                  <a:srgbClr val="000000"/>
                </a:solidFill>
                <a:latin typeface="楷体" panose="02010609060101010101" pitchFamily="49" charset="-122"/>
                <a:ea typeface="楷体" panose="02010609060101010101" pitchFamily="49" charset="-122"/>
              </a:rPr>
              <a:t>    </a:t>
            </a:r>
            <a:r>
              <a:rPr lang="zh-CN" altLang="zh-CN" sz="2800" b="1" dirty="0">
                <a:solidFill>
                  <a:srgbClr val="000000"/>
                </a:solidFill>
                <a:latin typeface="楷体" panose="02010609060101010101" pitchFamily="49" charset="-122"/>
                <a:ea typeface="楷体" panose="02010609060101010101" pitchFamily="49" charset="-122"/>
              </a:rPr>
              <a:t>从</a:t>
            </a:r>
            <a:r>
              <a:rPr lang="en-US" altLang="zh-CN" sz="2800" b="1" dirty="0">
                <a:solidFill>
                  <a:srgbClr val="000000"/>
                </a:solidFill>
                <a:latin typeface="楷体" panose="02010609060101010101" pitchFamily="49" charset="-122"/>
                <a:ea typeface="楷体" panose="02010609060101010101" pitchFamily="49" charset="-122"/>
              </a:rPr>
              <a:t>1964</a:t>
            </a:r>
            <a:r>
              <a:rPr lang="zh-CN" altLang="zh-CN" sz="2800" b="1" dirty="0">
                <a:solidFill>
                  <a:srgbClr val="000000"/>
                </a:solidFill>
                <a:latin typeface="楷体" panose="02010609060101010101" pitchFamily="49" charset="-122"/>
                <a:ea typeface="楷体" panose="02010609060101010101" pitchFamily="49" charset="-122"/>
              </a:rPr>
              <a:t>年到</a:t>
            </a:r>
            <a:r>
              <a:rPr lang="en-US" altLang="zh-CN" sz="2800" b="1" dirty="0">
                <a:solidFill>
                  <a:srgbClr val="000000"/>
                </a:solidFill>
                <a:latin typeface="楷体" panose="02010609060101010101" pitchFamily="49" charset="-122"/>
                <a:ea typeface="楷体" panose="02010609060101010101" pitchFamily="49" charset="-122"/>
              </a:rPr>
              <a:t>20</a:t>
            </a:r>
            <a:r>
              <a:rPr lang="zh-CN" altLang="zh-CN" sz="2800" b="1" dirty="0">
                <a:solidFill>
                  <a:srgbClr val="000000"/>
                </a:solidFill>
                <a:latin typeface="楷体" panose="02010609060101010101" pitchFamily="49" charset="-122"/>
                <a:ea typeface="楷体" panose="02010609060101010101" pitchFamily="49" charset="-122"/>
              </a:rPr>
              <a:t>世纪</a:t>
            </a:r>
            <a:r>
              <a:rPr lang="en-US" altLang="zh-CN" sz="2800" b="1" dirty="0">
                <a:solidFill>
                  <a:srgbClr val="000000"/>
                </a:solidFill>
                <a:latin typeface="楷体" panose="02010609060101010101" pitchFamily="49" charset="-122"/>
                <a:ea typeface="楷体" panose="02010609060101010101" pitchFamily="49" charset="-122"/>
              </a:rPr>
              <a:t>70</a:t>
            </a:r>
            <a:r>
              <a:rPr lang="zh-CN" altLang="zh-CN" sz="2800" b="1" dirty="0">
                <a:solidFill>
                  <a:srgbClr val="000000"/>
                </a:solidFill>
                <a:latin typeface="楷体" panose="02010609060101010101" pitchFamily="49" charset="-122"/>
                <a:ea typeface="楷体" panose="02010609060101010101" pitchFamily="49" charset="-122"/>
              </a:rPr>
              <a:t>年代末</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欧阳自远两次参与地下核爆炸实验</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很少回家。好几年春节</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他都在戈壁滩度过。令人心酸的是</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他偶尔回家</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儿子不认识</a:t>
            </a:r>
            <a:r>
              <a:rPr lang="zh-CN" altLang="en-US" sz="2800" b="1" dirty="0">
                <a:solidFill>
                  <a:srgbClr val="000000"/>
                </a:solidFill>
                <a:latin typeface="楷体" panose="02010609060101010101" pitchFamily="49" charset="-122"/>
                <a:ea typeface="楷体" panose="02010609060101010101" pitchFamily="49" charset="-122"/>
              </a:rPr>
              <a:t>他，</a:t>
            </a:r>
            <a:r>
              <a:rPr lang="zh-CN" altLang="zh-CN" sz="2800" b="1" dirty="0">
                <a:solidFill>
                  <a:srgbClr val="000000"/>
                </a:solidFill>
                <a:latin typeface="楷体" panose="02010609060101010101" pitchFamily="49" charset="-122"/>
                <a:ea typeface="楷体" panose="02010609060101010101" pitchFamily="49" charset="-122"/>
              </a:rPr>
              <a:t>跟</a:t>
            </a:r>
            <a:r>
              <a:rPr lang="zh-CN" altLang="en-US" sz="2800" b="1" dirty="0">
                <a:solidFill>
                  <a:srgbClr val="000000"/>
                </a:solidFill>
                <a:latin typeface="楷体" panose="02010609060101010101" pitchFamily="49" charset="-122"/>
                <a:ea typeface="楷体" panose="02010609060101010101" pitchFamily="49" charset="-122"/>
              </a:rPr>
              <a:t>妻子</a:t>
            </a:r>
            <a:r>
              <a:rPr lang="zh-CN" altLang="zh-CN" sz="2800" b="1" dirty="0">
                <a:solidFill>
                  <a:srgbClr val="000000"/>
                </a:solidFill>
                <a:latin typeface="楷体" panose="02010609060101010101" pitchFamily="49" charset="-122"/>
                <a:ea typeface="楷体" panose="02010609060101010101" pitchFamily="49" charset="-122"/>
              </a:rPr>
              <a:t>说</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家里来了位不认识的叔叔。</a:t>
            </a:r>
          </a:p>
          <a:p>
            <a:pPr eaLnBrk="1" hangingPunct="1"/>
            <a:r>
              <a:rPr lang="en-US" altLang="zh-CN" sz="2800" b="1" dirty="0">
                <a:solidFill>
                  <a:srgbClr val="000000"/>
                </a:solidFill>
                <a:latin typeface="楷体" panose="02010609060101010101" pitchFamily="49" charset="-122"/>
                <a:ea typeface="楷体" panose="02010609060101010101" pitchFamily="49" charset="-122"/>
              </a:rPr>
              <a:t>    1978</a:t>
            </a:r>
            <a:r>
              <a:rPr lang="zh-CN" altLang="zh-CN" sz="2800" b="1" dirty="0">
                <a:solidFill>
                  <a:srgbClr val="000000"/>
                </a:solidFill>
                <a:latin typeface="楷体" panose="02010609060101010101" pitchFamily="49" charset="-122"/>
                <a:ea typeface="楷体" panose="02010609060101010101" pitchFamily="49" charset="-122"/>
              </a:rPr>
              <a:t>年</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美国特使送给中国领导人一件最新科技成果的“猎物”——“阿波罗”宇航员从月球上取回来的只有</a:t>
            </a:r>
            <a:r>
              <a:rPr lang="en-US" altLang="zh-CN" sz="2800" b="1" dirty="0">
                <a:solidFill>
                  <a:srgbClr val="000000"/>
                </a:solidFill>
                <a:latin typeface="楷体" panose="02010609060101010101" pitchFamily="49" charset="-122"/>
                <a:ea typeface="楷体" panose="02010609060101010101" pitchFamily="49" charset="-122"/>
              </a:rPr>
              <a:t>1</a:t>
            </a:r>
            <a:r>
              <a:rPr lang="zh-CN" altLang="zh-CN" sz="2800" b="1" dirty="0">
                <a:solidFill>
                  <a:srgbClr val="000000"/>
                </a:solidFill>
                <a:latin typeface="楷体" panose="02010609060101010101" pitchFamily="49" charset="-122"/>
                <a:ea typeface="楷体" panose="02010609060101010101" pitchFamily="49" charset="-122"/>
              </a:rPr>
              <a:t>克重的岩石样品。这块岩石来自哪里</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领导人问中科院</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“你们有谁能搞清楚这块石头</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a:t>
            </a:r>
          </a:p>
        </p:txBody>
      </p:sp>
      <p:grpSp>
        <p:nvGrpSpPr>
          <p:cNvPr id="51203" name="组合 12">
            <a:extLst>
              <a:ext uri="{FF2B5EF4-FFF2-40B4-BE49-F238E27FC236}">
                <a16:creationId xmlns="" xmlns:a16="http://schemas.microsoft.com/office/drawing/2014/main" id="{02DC0894-BF40-4155-9E71-5346B44B595F}"/>
              </a:ext>
            </a:extLst>
          </p:cNvPr>
          <p:cNvGrpSpPr>
            <a:grpSpLocks/>
          </p:cNvGrpSpPr>
          <p:nvPr/>
        </p:nvGrpSpPr>
        <p:grpSpPr bwMode="auto">
          <a:xfrm>
            <a:off x="34925" y="-20638"/>
            <a:ext cx="2008188" cy="523876"/>
            <a:chOff x="70" y="-63"/>
            <a:chExt cx="3161" cy="824"/>
          </a:xfrm>
        </p:grpSpPr>
        <p:sp>
          <p:nvSpPr>
            <p:cNvPr id="51204" name="文本框 6">
              <a:extLst>
                <a:ext uri="{FF2B5EF4-FFF2-40B4-BE49-F238E27FC236}">
                  <a16:creationId xmlns="" xmlns:a16="http://schemas.microsoft.com/office/drawing/2014/main" id="{18E44B3F-FFC9-4D5F-87A4-E5D6EC7C4C9A}"/>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拓展探究</a:t>
              </a:r>
            </a:p>
          </p:txBody>
        </p:sp>
        <p:cxnSp>
          <p:nvCxnSpPr>
            <p:cNvPr id="5" name="直线连接符 9">
              <a:extLst>
                <a:ext uri="{FF2B5EF4-FFF2-40B4-BE49-F238E27FC236}">
                  <a16:creationId xmlns="" xmlns:a16="http://schemas.microsoft.com/office/drawing/2014/main" id="{88AD587D-85BD-4075-B237-EB893B277B75}"/>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a:extLst>
                <a:ext uri="{FF2B5EF4-FFF2-40B4-BE49-F238E27FC236}">
                  <a16:creationId xmlns="" xmlns:a16="http://schemas.microsoft.com/office/drawing/2014/main" id="{24BCD6DA-2A17-4914-A25C-606C54CDC72E}"/>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矩形 1">
            <a:extLst>
              <a:ext uri="{FF2B5EF4-FFF2-40B4-BE49-F238E27FC236}">
                <a16:creationId xmlns="" xmlns:a16="http://schemas.microsoft.com/office/drawing/2014/main" id="{586C0957-63EA-433C-A1C2-8B5BE9380763}"/>
              </a:ext>
            </a:extLst>
          </p:cNvPr>
          <p:cNvSpPr>
            <a:spLocks noChangeArrowheads="1"/>
          </p:cNvSpPr>
          <p:nvPr/>
        </p:nvSpPr>
        <p:spPr bwMode="auto">
          <a:xfrm>
            <a:off x="360363" y="617538"/>
            <a:ext cx="842486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于是</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这件珍贵的月球岩石样品被交到欧阳自远的手中。不久</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国内</a:t>
            </a:r>
            <a:r>
              <a:rPr lang="en-US" altLang="zh-CN" sz="2800" b="1" dirty="0">
                <a:latin typeface="楷体" panose="02010609060101010101" pitchFamily="49" charset="-122"/>
                <a:ea typeface="楷体" panose="02010609060101010101" pitchFamily="49" charset="-122"/>
              </a:rPr>
              <a:t>8</a:t>
            </a:r>
            <a:r>
              <a:rPr lang="zh-CN" altLang="zh-CN" sz="2800" b="1" dirty="0">
                <a:latin typeface="楷体" panose="02010609060101010101" pitchFamily="49" charset="-122"/>
                <a:ea typeface="楷体" panose="02010609060101010101" pitchFamily="49" charset="-122"/>
              </a:rPr>
              <a:t>个研究单位的几名科学家集聚到欧阳自远麾下</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对这块月球岩石进行了多项研究</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发表了</a:t>
            </a:r>
            <a:r>
              <a:rPr lang="en-US" altLang="zh-CN" sz="2800" b="1" dirty="0">
                <a:latin typeface="楷体" panose="02010609060101010101" pitchFamily="49" charset="-122"/>
                <a:ea typeface="楷体" panose="02010609060101010101" pitchFamily="49" charset="-122"/>
              </a:rPr>
              <a:t>14</a:t>
            </a:r>
            <a:r>
              <a:rPr lang="zh-CN" altLang="zh-CN" sz="2800" b="1" dirty="0">
                <a:latin typeface="楷体" panose="02010609060101010101" pitchFamily="49" charset="-122"/>
                <a:ea typeface="楷体" panose="02010609060101010101" pitchFamily="49" charset="-122"/>
              </a:rPr>
              <a:t>篇论文</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确认这块岩石样品是由“阿波罗</a:t>
            </a:r>
            <a:r>
              <a:rPr lang="en-US" altLang="zh-CN" sz="2800" b="1" dirty="0">
                <a:latin typeface="楷体" panose="02010609060101010101" pitchFamily="49" charset="-122"/>
                <a:ea typeface="楷体" panose="02010609060101010101" pitchFamily="49" charset="-122"/>
              </a:rPr>
              <a:t>17</a:t>
            </a:r>
            <a:r>
              <a:rPr lang="zh-CN" altLang="zh-CN" sz="2800" b="1" dirty="0">
                <a:latin typeface="楷体" panose="02010609060101010101" pitchFamily="49" charset="-122"/>
                <a:ea typeface="楷体" panose="02010609060101010101" pitchFamily="49" charset="-122"/>
              </a:rPr>
              <a:t>号”的宇航员采集的样品</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而且确定了岩石的采集地点。</a:t>
            </a:r>
          </a:p>
          <a:p>
            <a:pPr eaLnBrk="1" hangingPunct="1"/>
            <a:r>
              <a:rPr lang="en-US" altLang="zh-CN" sz="2800" b="1" dirty="0">
                <a:latin typeface="楷体" panose="02010609060101010101" pitchFamily="49" charset="-122"/>
                <a:ea typeface="楷体" panose="02010609060101010101" pitchFamily="49" charset="-122"/>
              </a:rPr>
              <a:t>    1991</a:t>
            </a:r>
            <a:r>
              <a:rPr lang="zh-CN" altLang="zh-CN" sz="2800" b="1" dirty="0">
                <a:latin typeface="楷体" panose="02010609060101010101" pitchFamily="49" charset="-122"/>
                <a:ea typeface="楷体" panose="02010609060101010101" pitchFamily="49" charset="-122"/>
              </a:rPr>
              <a:t>年</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欧阳自远当选为中国科学院院士。</a:t>
            </a:r>
            <a:r>
              <a:rPr lang="en-US" altLang="zh-CN" sz="2800" b="1" dirty="0">
                <a:latin typeface="楷体" panose="02010609060101010101" pitchFamily="49" charset="-122"/>
                <a:ea typeface="楷体" panose="02010609060101010101" pitchFamily="49" charset="-122"/>
              </a:rPr>
              <a:t>56</a:t>
            </a:r>
            <a:r>
              <a:rPr lang="zh-CN" altLang="zh-CN" sz="2800" b="1" dirty="0">
                <a:latin typeface="楷体" panose="02010609060101010101" pitchFamily="49" charset="-122"/>
                <a:ea typeface="楷体" panose="02010609060101010101" pitchFamily="49" charset="-122"/>
              </a:rPr>
              <a:t>岁的他雄心勃勃</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心里默念着</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总有一天</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中国要启动自己的探月、登月工程</a:t>
            </a:r>
            <a:r>
              <a:rPr lang="en-US" altLang="zh-CN" sz="2800" b="1" dirty="0">
                <a:latin typeface="楷体" panose="02010609060101010101" pitchFamily="49" charset="-122"/>
                <a:ea typeface="楷体" panose="02010609060101010101" pitchFamily="49" charset="-122"/>
              </a:rPr>
              <a:t>!</a:t>
            </a:r>
            <a:endParaRPr lang="zh-CN" altLang="zh-CN" sz="2800" b="1" dirty="0">
              <a:latin typeface="楷体" panose="02010609060101010101" pitchFamily="49" charset="-122"/>
              <a:ea typeface="楷体" panose="02010609060101010101" pitchFamily="49" charset="-122"/>
            </a:endParaRPr>
          </a:p>
        </p:txBody>
      </p:sp>
      <p:grpSp>
        <p:nvGrpSpPr>
          <p:cNvPr id="52227" name="组合 12">
            <a:extLst>
              <a:ext uri="{FF2B5EF4-FFF2-40B4-BE49-F238E27FC236}">
                <a16:creationId xmlns="" xmlns:a16="http://schemas.microsoft.com/office/drawing/2014/main" id="{2C158B3D-AA37-4B5E-8385-C011FA83ED8A}"/>
              </a:ext>
            </a:extLst>
          </p:cNvPr>
          <p:cNvGrpSpPr>
            <a:grpSpLocks/>
          </p:cNvGrpSpPr>
          <p:nvPr/>
        </p:nvGrpSpPr>
        <p:grpSpPr bwMode="auto">
          <a:xfrm>
            <a:off x="34925" y="-20638"/>
            <a:ext cx="2008188" cy="523876"/>
            <a:chOff x="70" y="-63"/>
            <a:chExt cx="3161" cy="824"/>
          </a:xfrm>
        </p:grpSpPr>
        <p:sp>
          <p:nvSpPr>
            <p:cNvPr id="52228" name="文本框 6">
              <a:extLst>
                <a:ext uri="{FF2B5EF4-FFF2-40B4-BE49-F238E27FC236}">
                  <a16:creationId xmlns="" xmlns:a16="http://schemas.microsoft.com/office/drawing/2014/main" id="{8DAE1547-CE6E-4B8F-A76E-3AF835C8D99D}"/>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拓展探究</a:t>
              </a:r>
            </a:p>
          </p:txBody>
        </p:sp>
        <p:cxnSp>
          <p:nvCxnSpPr>
            <p:cNvPr id="5" name="直线连接符 9">
              <a:extLst>
                <a:ext uri="{FF2B5EF4-FFF2-40B4-BE49-F238E27FC236}">
                  <a16:creationId xmlns="" xmlns:a16="http://schemas.microsoft.com/office/drawing/2014/main" id="{A486C8A7-911D-4ABC-B570-139B5B1BD269}"/>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a:extLst>
                <a:ext uri="{FF2B5EF4-FFF2-40B4-BE49-F238E27FC236}">
                  <a16:creationId xmlns="" xmlns:a16="http://schemas.microsoft.com/office/drawing/2014/main" id="{461826C8-2854-4B9F-9692-7E43DDEC87C7}"/>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矩形 1">
            <a:extLst>
              <a:ext uri="{FF2B5EF4-FFF2-40B4-BE49-F238E27FC236}">
                <a16:creationId xmlns="" xmlns:a16="http://schemas.microsoft.com/office/drawing/2014/main" id="{F2DB5505-37A5-4444-A69C-D3D8819C9393}"/>
              </a:ext>
            </a:extLst>
          </p:cNvPr>
          <p:cNvSpPr>
            <a:spLocks noChangeArrowheads="1"/>
          </p:cNvSpPr>
          <p:nvPr/>
        </p:nvSpPr>
        <p:spPr bwMode="auto">
          <a:xfrm>
            <a:off x="368300" y="654050"/>
            <a:ext cx="8407400" cy="393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近年来</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“重返月球”的热潮席卷而来</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月球成为继南极之后的又一个争夺热点。欧阳自远奔走呼吁</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我国应抓住机遇</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迅速组织力量开展对月球的探索</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深化对地球、太阳系起源与演变的认识。此外</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他还及时、系统地整理了研究月球的资料</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主编了《月质学研究进展》</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为后来我国的月球研究计划做了必要的理论和资料准备。</a:t>
            </a:r>
          </a:p>
        </p:txBody>
      </p:sp>
      <p:grpSp>
        <p:nvGrpSpPr>
          <p:cNvPr id="53251" name="组合 12">
            <a:extLst>
              <a:ext uri="{FF2B5EF4-FFF2-40B4-BE49-F238E27FC236}">
                <a16:creationId xmlns="" xmlns:a16="http://schemas.microsoft.com/office/drawing/2014/main" id="{CC7B2E29-BB4F-421C-81C1-1C5AEA012A7C}"/>
              </a:ext>
            </a:extLst>
          </p:cNvPr>
          <p:cNvGrpSpPr>
            <a:grpSpLocks/>
          </p:cNvGrpSpPr>
          <p:nvPr/>
        </p:nvGrpSpPr>
        <p:grpSpPr bwMode="auto">
          <a:xfrm>
            <a:off x="34925" y="-20638"/>
            <a:ext cx="2008188" cy="523876"/>
            <a:chOff x="70" y="-63"/>
            <a:chExt cx="3161" cy="824"/>
          </a:xfrm>
        </p:grpSpPr>
        <p:sp>
          <p:nvSpPr>
            <p:cNvPr id="53252" name="文本框 6">
              <a:extLst>
                <a:ext uri="{FF2B5EF4-FFF2-40B4-BE49-F238E27FC236}">
                  <a16:creationId xmlns="" xmlns:a16="http://schemas.microsoft.com/office/drawing/2014/main" id="{F07420A8-CE71-45DB-B09E-EE134777C1E7}"/>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拓展探究</a:t>
              </a:r>
            </a:p>
          </p:txBody>
        </p:sp>
        <p:cxnSp>
          <p:nvCxnSpPr>
            <p:cNvPr id="5" name="直线连接符 9">
              <a:extLst>
                <a:ext uri="{FF2B5EF4-FFF2-40B4-BE49-F238E27FC236}">
                  <a16:creationId xmlns="" xmlns:a16="http://schemas.microsoft.com/office/drawing/2014/main" id="{A8D33630-E053-4D90-8CDB-18FE8E577AD0}"/>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a:extLst>
                <a:ext uri="{FF2B5EF4-FFF2-40B4-BE49-F238E27FC236}">
                  <a16:creationId xmlns="" xmlns:a16="http://schemas.microsoft.com/office/drawing/2014/main" id="{66797960-634F-490F-A969-84E120210057}"/>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1382C8E5-D999-4E47-9B73-2024FEA41F6C}"/>
              </a:ext>
            </a:extLst>
          </p:cNvPr>
          <p:cNvSpPr>
            <a:spLocks noChangeArrowheads="1"/>
          </p:cNvSpPr>
          <p:nvPr/>
        </p:nvSpPr>
        <p:spPr bwMode="auto">
          <a:xfrm>
            <a:off x="611188" y="627063"/>
            <a:ext cx="8281987"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800" b="1" dirty="0">
                <a:solidFill>
                  <a:srgbClr val="000000"/>
                </a:solidFill>
                <a:latin typeface="楷体" panose="02010609060101010101" pitchFamily="49" charset="-122"/>
                <a:ea typeface="楷体" panose="02010609060101010101" pitchFamily="49" charset="-122"/>
              </a:rPr>
              <a:t>    1994</a:t>
            </a:r>
            <a:r>
              <a:rPr lang="zh-CN" altLang="zh-CN" sz="2800" b="1" dirty="0">
                <a:solidFill>
                  <a:srgbClr val="000000"/>
                </a:solidFill>
                <a:latin typeface="楷体" panose="02010609060101010101" pitchFamily="49" charset="-122"/>
                <a:ea typeface="楷体" panose="02010609060101010101" pitchFamily="49" charset="-122"/>
              </a:rPr>
              <a:t>年</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欧阳自远提出探月构想。此后十几年</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他一直不辞辛劳地奔走呼吁</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从没有想过放弃。</a:t>
            </a:r>
            <a:r>
              <a:rPr lang="en-US" altLang="zh-CN" sz="2800" b="1" dirty="0">
                <a:solidFill>
                  <a:srgbClr val="000000"/>
                </a:solidFill>
                <a:latin typeface="楷体" panose="02010609060101010101" pitchFamily="49" charset="-122"/>
                <a:ea typeface="楷体" panose="02010609060101010101" pitchFamily="49" charset="-122"/>
              </a:rPr>
              <a:t>2007</a:t>
            </a:r>
            <a:r>
              <a:rPr lang="zh-CN" altLang="zh-CN" sz="2800" b="1" dirty="0">
                <a:solidFill>
                  <a:srgbClr val="000000"/>
                </a:solidFill>
                <a:latin typeface="楷体" panose="02010609060101010101" pitchFamily="49" charset="-122"/>
                <a:ea typeface="楷体" panose="02010609060101010101" pitchFamily="49" charset="-122"/>
              </a:rPr>
              <a:t>年</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我国发射第一个月球探测器——“嫦娥一号”月球探测卫星</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绕月飞行一年。</a:t>
            </a:r>
            <a:r>
              <a:rPr lang="en-US" altLang="zh-CN" sz="2800" b="1" dirty="0">
                <a:solidFill>
                  <a:srgbClr val="000000"/>
                </a:solidFill>
                <a:latin typeface="楷体" panose="02010609060101010101" pitchFamily="49" charset="-122"/>
                <a:ea typeface="楷体" panose="02010609060101010101" pitchFamily="49" charset="-122"/>
              </a:rPr>
              <a:t>72</a:t>
            </a:r>
            <a:r>
              <a:rPr lang="zh-CN" altLang="zh-CN" sz="2800" b="1" dirty="0">
                <a:solidFill>
                  <a:srgbClr val="000000"/>
                </a:solidFill>
                <a:latin typeface="楷体" panose="02010609060101010101" pitchFamily="49" charset="-122"/>
                <a:ea typeface="楷体" panose="02010609060101010101" pitchFamily="49" charset="-122"/>
              </a:rPr>
              <a:t>岁的他动情地说</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“希望在有生之年</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能实现再次探月。”</a:t>
            </a:r>
            <a:endParaRPr lang="en-US" altLang="zh-CN" sz="2800" b="1" dirty="0">
              <a:solidFill>
                <a:srgbClr val="000000"/>
              </a:solidFill>
              <a:latin typeface="楷体" panose="02010609060101010101" pitchFamily="49" charset="-122"/>
              <a:ea typeface="楷体" panose="02010609060101010101" pitchFamily="49" charset="-122"/>
            </a:endParaRPr>
          </a:p>
          <a:p>
            <a:pPr algn="r" eaLnBrk="1" hangingPunct="1">
              <a:lnSpc>
                <a:spcPct val="150000"/>
              </a:lnSpc>
            </a:pPr>
            <a:r>
              <a:rPr lang="en-US" altLang="zh-CN"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有删改</a:t>
            </a:r>
            <a:r>
              <a:rPr lang="en-US" altLang="zh-CN" sz="2800" b="1" dirty="0">
                <a:solidFill>
                  <a:srgbClr val="000000"/>
                </a:solidFill>
                <a:latin typeface="楷体" panose="02010609060101010101" pitchFamily="49" charset="-122"/>
                <a:ea typeface="楷体" panose="02010609060101010101" pitchFamily="49" charset="-122"/>
              </a:rPr>
              <a:t>)</a:t>
            </a:r>
            <a:endParaRPr lang="zh-CN" altLang="en-US" sz="2800" b="1" dirty="0">
              <a:solidFill>
                <a:srgbClr val="000000"/>
              </a:solidFill>
              <a:latin typeface="楷体" panose="02010609060101010101" pitchFamily="49" charset="-122"/>
              <a:ea typeface="楷体" panose="02010609060101010101" pitchFamily="49" charset="-122"/>
            </a:endParaRPr>
          </a:p>
        </p:txBody>
      </p:sp>
      <p:grpSp>
        <p:nvGrpSpPr>
          <p:cNvPr id="54275" name="组合 12">
            <a:extLst>
              <a:ext uri="{FF2B5EF4-FFF2-40B4-BE49-F238E27FC236}">
                <a16:creationId xmlns="" xmlns:a16="http://schemas.microsoft.com/office/drawing/2014/main" id="{E5E602D6-DF3F-413E-AB97-1551142F3DD6}"/>
              </a:ext>
            </a:extLst>
          </p:cNvPr>
          <p:cNvGrpSpPr>
            <a:grpSpLocks/>
          </p:cNvGrpSpPr>
          <p:nvPr/>
        </p:nvGrpSpPr>
        <p:grpSpPr bwMode="auto">
          <a:xfrm>
            <a:off x="34925" y="-20638"/>
            <a:ext cx="2008188" cy="523876"/>
            <a:chOff x="70" y="-63"/>
            <a:chExt cx="3161" cy="824"/>
          </a:xfrm>
        </p:grpSpPr>
        <p:sp>
          <p:nvSpPr>
            <p:cNvPr id="54276" name="文本框 6">
              <a:extLst>
                <a:ext uri="{FF2B5EF4-FFF2-40B4-BE49-F238E27FC236}">
                  <a16:creationId xmlns="" xmlns:a16="http://schemas.microsoft.com/office/drawing/2014/main" id="{6AE7C3C3-741B-4662-937F-47AAEA0C2003}"/>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拓展探究</a:t>
              </a:r>
            </a:p>
          </p:txBody>
        </p:sp>
        <p:cxnSp>
          <p:nvCxnSpPr>
            <p:cNvPr id="5" name="直线连接符 9">
              <a:extLst>
                <a:ext uri="{FF2B5EF4-FFF2-40B4-BE49-F238E27FC236}">
                  <a16:creationId xmlns="" xmlns:a16="http://schemas.microsoft.com/office/drawing/2014/main" id="{52FD1B90-282D-465B-A30C-23BCE0D013F1}"/>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a:extLst>
                <a:ext uri="{FF2B5EF4-FFF2-40B4-BE49-F238E27FC236}">
                  <a16:creationId xmlns="" xmlns:a16="http://schemas.microsoft.com/office/drawing/2014/main" id="{5B47AD11-CE25-4B55-B0AF-DC0DEBC0BAB1}"/>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矩形 2">
            <a:extLst>
              <a:ext uri="{FF2B5EF4-FFF2-40B4-BE49-F238E27FC236}">
                <a16:creationId xmlns="" xmlns:a16="http://schemas.microsoft.com/office/drawing/2014/main" id="{FA8B196B-684F-45D0-81E8-92D591D7E774}"/>
              </a:ext>
            </a:extLst>
          </p:cNvPr>
          <p:cNvSpPr>
            <a:spLocks noChangeArrowheads="1"/>
          </p:cNvSpPr>
          <p:nvPr/>
        </p:nvSpPr>
        <p:spPr bwMode="auto">
          <a:xfrm>
            <a:off x="395288" y="484188"/>
            <a:ext cx="8353425" cy="412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Aft>
                <a:spcPts val="1200"/>
              </a:spcAft>
            </a:pPr>
            <a:r>
              <a:rPr lang="en-US" altLang="zh-CN" sz="2800" b="1" dirty="0">
                <a:latin typeface="宋体" panose="02010600030101010101" pitchFamily="2" charset="-122"/>
              </a:rPr>
              <a:t>1.</a:t>
            </a:r>
            <a:r>
              <a:rPr lang="zh-CN" altLang="zh-CN" sz="2800" b="1" dirty="0">
                <a:latin typeface="宋体" panose="02010600030101010101" pitchFamily="2" charset="-122"/>
              </a:rPr>
              <a:t>下列对文章内容的分析和理解正确的一项是</a:t>
            </a:r>
            <a:r>
              <a:rPr lang="en-US" altLang="zh-CN" sz="2800" b="1" dirty="0">
                <a:latin typeface="宋体" panose="02010600030101010101" pitchFamily="2" charset="-122"/>
              </a:rPr>
              <a:t>( </a:t>
            </a:r>
            <a:r>
              <a:rPr lang="zh-CN" altLang="zh-CN" sz="2800" b="1" dirty="0">
                <a:latin typeface="宋体" panose="02010600030101010101" pitchFamily="2" charset="-122"/>
              </a:rPr>
              <a:t>　</a:t>
            </a:r>
            <a:r>
              <a:rPr lang="en-US" altLang="zh-CN" sz="2800" b="1" dirty="0">
                <a:latin typeface="宋体" panose="02010600030101010101" pitchFamily="2" charset="-122"/>
              </a:rPr>
              <a:t>)</a:t>
            </a:r>
            <a:endParaRPr lang="zh-CN" altLang="zh-CN" sz="2800" b="1" dirty="0">
              <a:latin typeface="宋体" panose="02010600030101010101" pitchFamily="2" charset="-122"/>
            </a:endParaRPr>
          </a:p>
          <a:p>
            <a:pPr eaLnBrk="1" hangingPunct="1"/>
            <a:r>
              <a:rPr lang="en-US" altLang="zh-CN" sz="2800" b="1" dirty="0">
                <a:latin typeface="楷体" panose="02010609060101010101" pitchFamily="49" charset="-122"/>
                <a:ea typeface="楷体" panose="02010609060101010101" pitchFamily="49" charset="-122"/>
              </a:rPr>
              <a:t>A.</a:t>
            </a:r>
            <a:r>
              <a:rPr lang="zh-CN" altLang="zh-CN" sz="2800" b="1" dirty="0">
                <a:latin typeface="楷体" panose="02010609060101010101" pitchFamily="49" charset="-122"/>
                <a:ea typeface="楷体" panose="02010609060101010101" pitchFamily="49" charset="-122"/>
              </a:rPr>
              <a:t>文章写“自远”名字的来历</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旨在表明欧阳自远的生命属于探月</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他早有宏图大志。</a:t>
            </a:r>
          </a:p>
          <a:p>
            <a:pPr eaLnBrk="1" hangingPunct="1"/>
            <a:r>
              <a:rPr lang="en-US" altLang="zh-CN" sz="2800" b="1" dirty="0">
                <a:latin typeface="楷体" panose="02010609060101010101" pitchFamily="49" charset="-122"/>
                <a:ea typeface="楷体" panose="02010609060101010101" pitchFamily="49" charset="-122"/>
              </a:rPr>
              <a:t>B.</a:t>
            </a:r>
            <a:r>
              <a:rPr lang="zh-CN" altLang="zh-CN" sz="2800" b="1" dirty="0">
                <a:latin typeface="楷体" panose="02010609060101010101" pitchFamily="49" charset="-122"/>
                <a:ea typeface="楷体" panose="02010609060101010101" pitchFamily="49" charset="-122"/>
              </a:rPr>
              <a:t>欧阳自远学过地质</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又学过核物理</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所以曾两次负责地下核爆炸的实验研究。</a:t>
            </a:r>
          </a:p>
          <a:p>
            <a:pPr eaLnBrk="1" hangingPunct="1"/>
            <a:r>
              <a:rPr lang="en-US" altLang="zh-CN" sz="2800" b="1" dirty="0">
                <a:latin typeface="楷体" panose="02010609060101010101" pitchFamily="49" charset="-122"/>
                <a:ea typeface="楷体" panose="02010609060101010101" pitchFamily="49" charset="-122"/>
              </a:rPr>
              <a:t>C.</a:t>
            </a:r>
            <a:r>
              <a:rPr lang="zh-CN" altLang="zh-CN" sz="2800" b="1" dirty="0">
                <a:latin typeface="楷体" panose="02010609060101010101" pitchFamily="49" charset="-122"/>
                <a:ea typeface="楷体" panose="02010609060101010101" pitchFamily="49" charset="-122"/>
              </a:rPr>
              <a:t>作为中国月球探测工程的首席科学家</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欧阳自远已经实现了中国首次探月的夙愿。</a:t>
            </a:r>
          </a:p>
          <a:p>
            <a:pPr eaLnBrk="1" hangingPunct="1"/>
            <a:r>
              <a:rPr lang="en-US" altLang="zh-CN" sz="2800" b="1" dirty="0">
                <a:latin typeface="楷体" panose="02010609060101010101" pitchFamily="49" charset="-122"/>
                <a:ea typeface="楷体" panose="02010609060101010101" pitchFamily="49" charset="-122"/>
              </a:rPr>
              <a:t>D.</a:t>
            </a:r>
            <a:r>
              <a:rPr lang="zh-CN" altLang="zh-CN" sz="2800" b="1" dirty="0">
                <a:latin typeface="楷体" panose="02010609060101010101" pitchFamily="49" charset="-122"/>
                <a:ea typeface="楷体" panose="02010609060101010101" pitchFamily="49" charset="-122"/>
              </a:rPr>
              <a:t>对月球岩石样品进行综合研究之后</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欧阳自远以多篇论文确证了岩石的采集地点。</a:t>
            </a:r>
          </a:p>
        </p:txBody>
      </p:sp>
      <p:grpSp>
        <p:nvGrpSpPr>
          <p:cNvPr id="55299" name="组合 12">
            <a:extLst>
              <a:ext uri="{FF2B5EF4-FFF2-40B4-BE49-F238E27FC236}">
                <a16:creationId xmlns="" xmlns:a16="http://schemas.microsoft.com/office/drawing/2014/main" id="{076A8553-697F-4686-A912-0B9567BB3885}"/>
              </a:ext>
            </a:extLst>
          </p:cNvPr>
          <p:cNvGrpSpPr>
            <a:grpSpLocks/>
          </p:cNvGrpSpPr>
          <p:nvPr/>
        </p:nvGrpSpPr>
        <p:grpSpPr bwMode="auto">
          <a:xfrm>
            <a:off x="34925" y="-20638"/>
            <a:ext cx="2008188" cy="523876"/>
            <a:chOff x="70" y="-63"/>
            <a:chExt cx="3161" cy="824"/>
          </a:xfrm>
        </p:grpSpPr>
        <p:sp>
          <p:nvSpPr>
            <p:cNvPr id="55300" name="文本框 6">
              <a:extLst>
                <a:ext uri="{FF2B5EF4-FFF2-40B4-BE49-F238E27FC236}">
                  <a16:creationId xmlns="" xmlns:a16="http://schemas.microsoft.com/office/drawing/2014/main" id="{321C4BB2-631F-4F90-B117-CDB87955EBAF}"/>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拓展探究</a:t>
              </a:r>
            </a:p>
          </p:txBody>
        </p:sp>
        <p:cxnSp>
          <p:nvCxnSpPr>
            <p:cNvPr id="9" name="直线连接符 9">
              <a:extLst>
                <a:ext uri="{FF2B5EF4-FFF2-40B4-BE49-F238E27FC236}">
                  <a16:creationId xmlns="" xmlns:a16="http://schemas.microsoft.com/office/drawing/2014/main" id="{856CF61D-CB7C-4276-BD8E-7D9F956AECAD}"/>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a:extLst>
                <a:ext uri="{FF2B5EF4-FFF2-40B4-BE49-F238E27FC236}">
                  <a16:creationId xmlns="" xmlns:a16="http://schemas.microsoft.com/office/drawing/2014/main" id="{81C9EBE5-8737-4E03-B26C-26DBB9ED2396}"/>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91E70AC8-A6B6-4678-9DEE-89FDAD8FA089}"/>
              </a:ext>
            </a:extLst>
          </p:cNvPr>
          <p:cNvSpPr>
            <a:spLocks noChangeArrowheads="1"/>
          </p:cNvSpPr>
          <p:nvPr/>
        </p:nvSpPr>
        <p:spPr bwMode="auto">
          <a:xfrm>
            <a:off x="503238" y="987425"/>
            <a:ext cx="8137525"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dirty="0">
                <a:solidFill>
                  <a:srgbClr val="000000"/>
                </a:solidFill>
                <a:latin typeface="宋体" panose="02010600030101010101" pitchFamily="2" charset="-122"/>
              </a:rPr>
              <a:t>2.</a:t>
            </a:r>
            <a:r>
              <a:rPr lang="zh-CN" altLang="zh-CN" sz="2800" b="1" dirty="0">
                <a:solidFill>
                  <a:srgbClr val="000000"/>
                </a:solidFill>
                <a:latin typeface="宋体" panose="02010600030101010101" pitchFamily="2" charset="-122"/>
              </a:rPr>
              <a:t>欧阳自远为什么要“跳出地球看地球”</a:t>
            </a:r>
            <a:r>
              <a:rPr lang="zh-CN" altLang="en-US" sz="2800" b="1" dirty="0">
                <a:solidFill>
                  <a:srgbClr val="000000"/>
                </a:solidFill>
                <a:latin typeface="宋体" panose="02010600030101010101" pitchFamily="2" charset="-122"/>
              </a:rPr>
              <a:t>？</a:t>
            </a:r>
            <a:r>
              <a:rPr lang="zh-CN" altLang="zh-CN" sz="2800" b="1" dirty="0">
                <a:solidFill>
                  <a:srgbClr val="000000"/>
                </a:solidFill>
                <a:latin typeface="宋体" panose="02010600030101010101" pitchFamily="2" charset="-122"/>
              </a:rPr>
              <a:t>请简要说明原因。</a:t>
            </a:r>
            <a:endParaRPr lang="en-US" altLang="zh-CN" sz="2800" b="1" dirty="0">
              <a:solidFill>
                <a:srgbClr val="000000"/>
              </a:solidFill>
              <a:latin typeface="宋体" panose="02010600030101010101" pitchFamily="2" charset="-122"/>
            </a:endParaRPr>
          </a:p>
          <a:p>
            <a:pPr eaLnBrk="1" hangingPunct="1"/>
            <a:endParaRPr lang="en-US" altLang="zh-CN" sz="2800" b="1" dirty="0">
              <a:solidFill>
                <a:srgbClr val="000000"/>
              </a:solidFill>
              <a:latin typeface="宋体" panose="02010600030101010101" pitchFamily="2" charset="-122"/>
            </a:endParaRPr>
          </a:p>
          <a:p>
            <a:pPr eaLnBrk="1" hangingPunct="1"/>
            <a:r>
              <a:rPr lang="en-US" altLang="zh-CN" sz="2800" b="1" dirty="0">
                <a:solidFill>
                  <a:srgbClr val="000000"/>
                </a:solidFill>
                <a:latin typeface="宋体" panose="02010600030101010101" pitchFamily="2" charset="-122"/>
              </a:rPr>
              <a:t>3.</a:t>
            </a:r>
            <a:r>
              <a:rPr lang="zh-CN" altLang="zh-CN" sz="2800" b="1" dirty="0">
                <a:solidFill>
                  <a:srgbClr val="000000"/>
                </a:solidFill>
                <a:latin typeface="宋体" panose="02010600030101010101" pitchFamily="2" charset="-122"/>
              </a:rPr>
              <a:t>从欧阳自远的经历看</a:t>
            </a:r>
            <a:r>
              <a:rPr lang="zh-CN" altLang="en-US" sz="2800" b="1" dirty="0">
                <a:solidFill>
                  <a:srgbClr val="000000"/>
                </a:solidFill>
                <a:latin typeface="宋体" panose="02010600030101010101" pitchFamily="2" charset="-122"/>
              </a:rPr>
              <a:t>，</a:t>
            </a:r>
            <a:r>
              <a:rPr lang="zh-CN" altLang="zh-CN" sz="2800" b="1" dirty="0">
                <a:solidFill>
                  <a:srgbClr val="000000"/>
                </a:solidFill>
                <a:latin typeface="宋体" panose="02010600030101010101" pitchFamily="2" charset="-122"/>
              </a:rPr>
              <a:t>他取得成功的重要因素有哪些</a:t>
            </a:r>
            <a:r>
              <a:rPr lang="zh-CN" altLang="en-US" sz="2800" b="1" dirty="0">
                <a:solidFill>
                  <a:srgbClr val="000000"/>
                </a:solidFill>
                <a:latin typeface="宋体" panose="02010600030101010101" pitchFamily="2" charset="-122"/>
              </a:rPr>
              <a:t>？</a:t>
            </a:r>
            <a:r>
              <a:rPr lang="zh-CN" altLang="zh-CN" sz="2800" b="1" dirty="0">
                <a:solidFill>
                  <a:srgbClr val="000000"/>
                </a:solidFill>
                <a:latin typeface="宋体" panose="02010600030101010101" pitchFamily="2" charset="-122"/>
              </a:rPr>
              <a:t>请概括回答。</a:t>
            </a:r>
            <a:endParaRPr lang="zh-CN" altLang="en-US" sz="2800" b="1" dirty="0">
              <a:solidFill>
                <a:srgbClr val="000000"/>
              </a:solidFill>
              <a:latin typeface="宋体" panose="02010600030101010101" pitchFamily="2" charset="-122"/>
            </a:endParaRPr>
          </a:p>
        </p:txBody>
      </p:sp>
      <p:grpSp>
        <p:nvGrpSpPr>
          <p:cNvPr id="56323" name="组合 12">
            <a:extLst>
              <a:ext uri="{FF2B5EF4-FFF2-40B4-BE49-F238E27FC236}">
                <a16:creationId xmlns="" xmlns:a16="http://schemas.microsoft.com/office/drawing/2014/main" id="{2D5B2AA8-1D41-428A-AC19-A786D0EA17FD}"/>
              </a:ext>
            </a:extLst>
          </p:cNvPr>
          <p:cNvGrpSpPr>
            <a:grpSpLocks/>
          </p:cNvGrpSpPr>
          <p:nvPr/>
        </p:nvGrpSpPr>
        <p:grpSpPr bwMode="auto">
          <a:xfrm>
            <a:off x="34925" y="-20638"/>
            <a:ext cx="2008188" cy="523876"/>
            <a:chOff x="70" y="-63"/>
            <a:chExt cx="3161" cy="824"/>
          </a:xfrm>
        </p:grpSpPr>
        <p:sp>
          <p:nvSpPr>
            <p:cNvPr id="56324" name="文本框 6">
              <a:extLst>
                <a:ext uri="{FF2B5EF4-FFF2-40B4-BE49-F238E27FC236}">
                  <a16:creationId xmlns="" xmlns:a16="http://schemas.microsoft.com/office/drawing/2014/main" id="{ABC8B08D-AFAF-41B7-82BB-4AF92F980DE3}"/>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拓展探究</a:t>
              </a:r>
            </a:p>
          </p:txBody>
        </p:sp>
        <p:cxnSp>
          <p:nvCxnSpPr>
            <p:cNvPr id="5" name="直线连接符 9">
              <a:extLst>
                <a:ext uri="{FF2B5EF4-FFF2-40B4-BE49-F238E27FC236}">
                  <a16:creationId xmlns="" xmlns:a16="http://schemas.microsoft.com/office/drawing/2014/main" id="{DAC0E178-60F6-499E-88DC-C728A07ADC82}"/>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a:extLst>
                <a:ext uri="{FF2B5EF4-FFF2-40B4-BE49-F238E27FC236}">
                  <a16:creationId xmlns="" xmlns:a16="http://schemas.microsoft.com/office/drawing/2014/main" id="{21820854-5A37-482A-8BAA-44408B6717BA}"/>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矩形 1">
            <a:extLst>
              <a:ext uri="{FF2B5EF4-FFF2-40B4-BE49-F238E27FC236}">
                <a16:creationId xmlns="" xmlns:a16="http://schemas.microsoft.com/office/drawing/2014/main" id="{232D4A48-245C-4CEE-A0F1-05B3FB843BE3}"/>
              </a:ext>
            </a:extLst>
          </p:cNvPr>
          <p:cNvSpPr>
            <a:spLocks noChangeArrowheads="1"/>
          </p:cNvSpPr>
          <p:nvPr/>
        </p:nvSpPr>
        <p:spPr bwMode="auto">
          <a:xfrm>
            <a:off x="3892016" y="433514"/>
            <a:ext cx="15044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smtClean="0">
                <a:solidFill>
                  <a:srgbClr val="0000FF"/>
                </a:solidFill>
                <a:latin typeface="黑体" panose="02010609060101010101" pitchFamily="49" charset="-122"/>
                <a:ea typeface="黑体" panose="02010609060101010101" pitchFamily="49" charset="-122"/>
              </a:rPr>
              <a:t>辽 宁 舰</a:t>
            </a:r>
            <a:endParaRPr lang="zh-CN" altLang="en-US" sz="2400" b="1" dirty="0">
              <a:solidFill>
                <a:srgbClr val="0000FF"/>
              </a:solidFill>
              <a:latin typeface="黑体" panose="02010609060101010101" pitchFamily="49" charset="-122"/>
              <a:ea typeface="黑体" panose="02010609060101010101" pitchFamily="49" charset="-122"/>
            </a:endParaRPr>
          </a:p>
        </p:txBody>
      </p:sp>
      <p:sp>
        <p:nvSpPr>
          <p:cNvPr id="10244" name="矩形 7">
            <a:extLst>
              <a:ext uri="{FF2B5EF4-FFF2-40B4-BE49-F238E27FC236}">
                <a16:creationId xmlns="" xmlns:a16="http://schemas.microsoft.com/office/drawing/2014/main" id="{8DD50FC7-678D-4A04-BFBF-D6F20C9440FF}"/>
              </a:ext>
            </a:extLst>
          </p:cNvPr>
          <p:cNvSpPr>
            <a:spLocks noChangeArrowheads="1"/>
          </p:cNvSpPr>
          <p:nvPr/>
        </p:nvSpPr>
        <p:spPr bwMode="auto">
          <a:xfrm>
            <a:off x="395288" y="863600"/>
            <a:ext cx="8497887" cy="398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503238"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300" b="1" dirty="0">
                <a:latin typeface="楷体" panose="02010609060101010101" pitchFamily="49" charset="-122"/>
                <a:ea typeface="楷体" panose="02010609060101010101" pitchFamily="49" charset="-122"/>
              </a:rPr>
              <a:t> 辽宁号航空母舰，简称辽宁舰，是中国人民解放军海军隶下的一艘可以搭载固定翼飞机的航空母舰，也是中国第一艘服役的航空母舰。</a:t>
            </a:r>
          </a:p>
          <a:p>
            <a:pPr eaLnBrk="1" hangingPunct="1"/>
            <a:r>
              <a:rPr lang="zh-CN" altLang="en-US" sz="2300" b="1" dirty="0">
                <a:latin typeface="楷体" panose="02010609060101010101" pitchFamily="49" charset="-122"/>
                <a:ea typeface="楷体" panose="02010609060101010101" pitchFamily="49" charset="-122"/>
              </a:rPr>
              <a:t> 辽宁号航空母舰前身是苏联海军的库兹涅佐夫元帅级航空母舰次舰瓦良格号，</a:t>
            </a:r>
            <a:r>
              <a:rPr lang="en-US" altLang="zh-CN" sz="2300" b="1" dirty="0">
                <a:latin typeface="楷体" panose="02010609060101010101" pitchFamily="49" charset="-122"/>
                <a:ea typeface="楷体" panose="02010609060101010101" pitchFamily="49" charset="-122"/>
              </a:rPr>
              <a:t>20</a:t>
            </a:r>
            <a:r>
              <a:rPr lang="zh-CN" altLang="en-US" sz="2300" b="1" dirty="0">
                <a:latin typeface="楷体" panose="02010609060101010101" pitchFamily="49" charset="-122"/>
                <a:ea typeface="楷体" panose="02010609060101010101" pitchFamily="49" charset="-122"/>
              </a:rPr>
              <a:t>世纪</a:t>
            </a:r>
            <a:r>
              <a:rPr lang="en-US" altLang="zh-CN" sz="2300" b="1" dirty="0">
                <a:latin typeface="楷体" panose="02010609060101010101" pitchFamily="49" charset="-122"/>
                <a:ea typeface="楷体" panose="02010609060101010101" pitchFamily="49" charset="-122"/>
              </a:rPr>
              <a:t>80</a:t>
            </a:r>
            <a:r>
              <a:rPr lang="zh-CN" altLang="en-US" sz="2300" b="1" dirty="0">
                <a:latin typeface="楷体" panose="02010609060101010101" pitchFamily="49" charset="-122"/>
                <a:ea typeface="楷体" panose="02010609060101010101" pitchFamily="49" charset="-122"/>
              </a:rPr>
              <a:t>年代中后期，瓦良格号于乌克兰建造时遭逢苏联解体，建造工程中断，完成度</a:t>
            </a:r>
            <a:r>
              <a:rPr lang="en-US" altLang="zh-CN" sz="2300" b="1" dirty="0">
                <a:latin typeface="楷体" panose="02010609060101010101" pitchFamily="49" charset="-122"/>
                <a:ea typeface="楷体" panose="02010609060101010101" pitchFamily="49" charset="-122"/>
              </a:rPr>
              <a:t>68%</a:t>
            </a:r>
            <a:r>
              <a:rPr lang="zh-CN" altLang="en-US" sz="2300" b="1" dirty="0">
                <a:latin typeface="楷体" panose="02010609060101010101" pitchFamily="49" charset="-122"/>
                <a:ea typeface="楷体" panose="02010609060101010101" pitchFamily="49" charset="-122"/>
              </a:rPr>
              <a:t>。</a:t>
            </a:r>
            <a:r>
              <a:rPr lang="en-US" altLang="zh-CN" sz="2300" b="1" dirty="0">
                <a:latin typeface="楷体" panose="02010609060101010101" pitchFamily="49" charset="-122"/>
                <a:ea typeface="楷体" panose="02010609060101010101" pitchFamily="49" charset="-122"/>
              </a:rPr>
              <a:t>1999</a:t>
            </a:r>
            <a:r>
              <a:rPr lang="zh-CN" altLang="en-US" sz="2300" b="1" dirty="0">
                <a:latin typeface="楷体" panose="02010609060101010101" pitchFamily="49" charset="-122"/>
                <a:ea typeface="楷体" panose="02010609060101010101" pitchFamily="49" charset="-122"/>
              </a:rPr>
              <a:t>年，中国购买了瓦良格号，于</a:t>
            </a:r>
            <a:r>
              <a:rPr lang="en-US" altLang="zh-CN" sz="2300" b="1" dirty="0">
                <a:latin typeface="楷体" panose="02010609060101010101" pitchFamily="49" charset="-122"/>
                <a:ea typeface="楷体" panose="02010609060101010101" pitchFamily="49" charset="-122"/>
              </a:rPr>
              <a:t>2002</a:t>
            </a:r>
            <a:r>
              <a:rPr lang="zh-CN" altLang="en-US" sz="2300" b="1" dirty="0">
                <a:latin typeface="楷体" panose="02010609060101010101" pitchFamily="49" charset="-122"/>
                <a:ea typeface="楷体" panose="02010609060101010101" pitchFamily="49" charset="-122"/>
              </a:rPr>
              <a:t>年</a:t>
            </a:r>
            <a:r>
              <a:rPr lang="en-US" altLang="zh-CN" sz="2300" b="1" dirty="0">
                <a:latin typeface="楷体" panose="02010609060101010101" pitchFamily="49" charset="-122"/>
                <a:ea typeface="楷体" panose="02010609060101010101" pitchFamily="49" charset="-122"/>
              </a:rPr>
              <a:t>3</a:t>
            </a:r>
            <a:r>
              <a:rPr lang="zh-CN" altLang="en-US" sz="2300" b="1" dirty="0">
                <a:latin typeface="楷体" panose="02010609060101010101" pitchFamily="49" charset="-122"/>
                <a:ea typeface="楷体" panose="02010609060101010101" pitchFamily="49" charset="-122"/>
              </a:rPr>
              <a:t>月</a:t>
            </a:r>
            <a:r>
              <a:rPr lang="en-US" altLang="zh-CN" sz="2300" b="1" dirty="0">
                <a:latin typeface="楷体" panose="02010609060101010101" pitchFamily="49" charset="-122"/>
                <a:ea typeface="楷体" panose="02010609060101010101" pitchFamily="49" charset="-122"/>
              </a:rPr>
              <a:t>4</a:t>
            </a:r>
            <a:r>
              <a:rPr lang="zh-CN" altLang="en-US" sz="2300" b="1" dirty="0">
                <a:latin typeface="楷体" panose="02010609060101010101" pitchFamily="49" charset="-122"/>
                <a:ea typeface="楷体" panose="02010609060101010101" pitchFamily="49" charset="-122"/>
              </a:rPr>
              <a:t>日抵达大连港。</a:t>
            </a:r>
            <a:r>
              <a:rPr lang="en-US" altLang="zh-CN" sz="2300" b="1" dirty="0">
                <a:latin typeface="楷体" panose="02010609060101010101" pitchFamily="49" charset="-122"/>
                <a:ea typeface="楷体" panose="02010609060101010101" pitchFamily="49" charset="-122"/>
              </a:rPr>
              <a:t>2005</a:t>
            </a:r>
            <a:r>
              <a:rPr lang="zh-CN" altLang="en-US" sz="2300" b="1" dirty="0">
                <a:latin typeface="楷体" panose="02010609060101010101" pitchFamily="49" charset="-122"/>
                <a:ea typeface="楷体" panose="02010609060101010101" pitchFamily="49" charset="-122"/>
              </a:rPr>
              <a:t>年</a:t>
            </a:r>
            <a:r>
              <a:rPr lang="en-US" altLang="zh-CN" sz="2300" b="1" dirty="0">
                <a:latin typeface="楷体" panose="02010609060101010101" pitchFamily="49" charset="-122"/>
                <a:ea typeface="楷体" panose="02010609060101010101" pitchFamily="49" charset="-122"/>
              </a:rPr>
              <a:t>4</a:t>
            </a:r>
            <a:r>
              <a:rPr lang="zh-CN" altLang="en-US" sz="2300" b="1" dirty="0">
                <a:latin typeface="楷体" panose="02010609060101010101" pitchFamily="49" charset="-122"/>
                <a:ea typeface="楷体" panose="02010609060101010101" pitchFamily="49" charset="-122"/>
              </a:rPr>
              <a:t>月</a:t>
            </a:r>
            <a:r>
              <a:rPr lang="en-US" altLang="zh-CN" sz="2300" b="1" dirty="0">
                <a:latin typeface="楷体" panose="02010609060101010101" pitchFamily="49" charset="-122"/>
                <a:ea typeface="楷体" panose="02010609060101010101" pitchFamily="49" charset="-122"/>
              </a:rPr>
              <a:t>26</a:t>
            </a:r>
            <a:r>
              <a:rPr lang="zh-CN" altLang="en-US" sz="2300" b="1" dirty="0">
                <a:latin typeface="楷体" panose="02010609060101010101" pitchFamily="49" charset="-122"/>
                <a:ea typeface="楷体" panose="02010609060101010101" pitchFamily="49" charset="-122"/>
              </a:rPr>
              <a:t>日，开始由中国海军继续建造改进。解放军的目标是对此艘未完成建造的航空母舰进行更改制造，及将其用于科研、实验及训练。</a:t>
            </a:r>
            <a:r>
              <a:rPr lang="en-US" altLang="zh-CN" sz="2300" b="1" dirty="0">
                <a:latin typeface="楷体" panose="02010609060101010101" pitchFamily="49" charset="-122"/>
                <a:ea typeface="楷体" panose="02010609060101010101" pitchFamily="49" charset="-122"/>
              </a:rPr>
              <a:t>2012</a:t>
            </a:r>
            <a:r>
              <a:rPr lang="zh-CN" altLang="en-US" sz="2300" b="1" dirty="0">
                <a:latin typeface="楷体" panose="02010609060101010101" pitchFamily="49" charset="-122"/>
                <a:ea typeface="楷体" panose="02010609060101010101" pitchFamily="49" charset="-122"/>
              </a:rPr>
              <a:t>年</a:t>
            </a:r>
            <a:r>
              <a:rPr lang="en-US" altLang="zh-CN" sz="2300" b="1" dirty="0">
                <a:latin typeface="楷体" panose="02010609060101010101" pitchFamily="49" charset="-122"/>
                <a:ea typeface="楷体" panose="02010609060101010101" pitchFamily="49" charset="-122"/>
              </a:rPr>
              <a:t>9</a:t>
            </a:r>
            <a:r>
              <a:rPr lang="zh-CN" altLang="en-US" sz="2300" b="1" dirty="0">
                <a:latin typeface="楷体" panose="02010609060101010101" pitchFamily="49" charset="-122"/>
                <a:ea typeface="楷体" panose="02010609060101010101" pitchFamily="49" charset="-122"/>
              </a:rPr>
              <a:t>月</a:t>
            </a:r>
            <a:r>
              <a:rPr lang="en-US" altLang="zh-CN" sz="2300" b="1" dirty="0">
                <a:latin typeface="楷体" panose="02010609060101010101" pitchFamily="49" charset="-122"/>
                <a:ea typeface="楷体" panose="02010609060101010101" pitchFamily="49" charset="-122"/>
              </a:rPr>
              <a:t>25</a:t>
            </a:r>
            <a:r>
              <a:rPr lang="zh-CN" altLang="en-US" sz="2300" b="1" dirty="0">
                <a:latin typeface="楷体" panose="02010609060101010101" pitchFamily="49" charset="-122"/>
                <a:ea typeface="楷体" panose="02010609060101010101" pitchFamily="49" charset="-122"/>
              </a:rPr>
              <a:t>日，瓦良格号正式</a:t>
            </a:r>
            <a:r>
              <a:rPr lang="zh-CN" altLang="en-US" sz="2300" b="1" dirty="0" smtClean="0">
                <a:latin typeface="楷体" panose="02010609060101010101" pitchFamily="49" charset="-122"/>
                <a:ea typeface="楷体" panose="02010609060101010101" pitchFamily="49" charset="-122"/>
              </a:rPr>
              <a:t>更名为辽宁</a:t>
            </a:r>
            <a:r>
              <a:rPr lang="zh-CN" altLang="en-US" sz="2300" b="1" dirty="0">
                <a:latin typeface="楷体" panose="02010609060101010101" pitchFamily="49" charset="-122"/>
                <a:ea typeface="楷体" panose="02010609060101010101" pitchFamily="49" charset="-122"/>
              </a:rPr>
              <a:t>号，交付中国人民解放军海军。</a:t>
            </a:r>
          </a:p>
        </p:txBody>
      </p:sp>
      <p:grpSp>
        <p:nvGrpSpPr>
          <p:cNvPr id="2" name="组合 8">
            <a:extLst>
              <a:ext uri="{FF2B5EF4-FFF2-40B4-BE49-F238E27FC236}">
                <a16:creationId xmlns="" xmlns:a16="http://schemas.microsoft.com/office/drawing/2014/main" id="{F1E9AF9F-A18A-4330-8F92-2A485CCFB99C}"/>
              </a:ext>
            </a:extLst>
          </p:cNvPr>
          <p:cNvGrpSpPr>
            <a:grpSpLocks/>
          </p:cNvGrpSpPr>
          <p:nvPr/>
        </p:nvGrpSpPr>
        <p:grpSpPr bwMode="auto">
          <a:xfrm>
            <a:off x="1588" y="-20638"/>
            <a:ext cx="2006600" cy="523876"/>
            <a:chOff x="70" y="-63"/>
            <a:chExt cx="3161" cy="824"/>
          </a:xfrm>
        </p:grpSpPr>
        <p:sp>
          <p:nvSpPr>
            <p:cNvPr id="10245" name="文本框 6">
              <a:extLst>
                <a:ext uri="{FF2B5EF4-FFF2-40B4-BE49-F238E27FC236}">
                  <a16:creationId xmlns="" xmlns:a16="http://schemas.microsoft.com/office/drawing/2014/main" id="{38E1905D-3F4D-4EDA-AED7-8584A17ACC9B}"/>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知识备查</a:t>
              </a:r>
            </a:p>
          </p:txBody>
        </p:sp>
        <p:cxnSp>
          <p:nvCxnSpPr>
            <p:cNvPr id="16" name="直线连接符 9">
              <a:extLst>
                <a:ext uri="{FF2B5EF4-FFF2-40B4-BE49-F238E27FC236}">
                  <a16:creationId xmlns="" xmlns:a16="http://schemas.microsoft.com/office/drawing/2014/main" id="{77C681A5-A4C2-4B3F-A0A4-8C3F4CEF7FEE}"/>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7" name="菱形 16">
              <a:extLst>
                <a:ext uri="{FF2B5EF4-FFF2-40B4-BE49-F238E27FC236}">
                  <a16:creationId xmlns="" xmlns:a16="http://schemas.microsoft.com/office/drawing/2014/main" id="{10FB2ED0-0313-4C1D-96D1-4E0CA17241D4}"/>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1">
            <a:extLst>
              <a:ext uri="{FF2B5EF4-FFF2-40B4-BE49-F238E27FC236}">
                <a16:creationId xmlns="" xmlns:a16="http://schemas.microsoft.com/office/drawing/2014/main" id="{A66BDDF2-A120-4225-A503-653F439F0676}"/>
              </a:ext>
            </a:extLst>
          </p:cNvPr>
          <p:cNvSpPr>
            <a:spLocks noChangeArrowheads="1"/>
          </p:cNvSpPr>
          <p:nvPr/>
        </p:nvSpPr>
        <p:spPr bwMode="auto">
          <a:xfrm>
            <a:off x="315913" y="1058863"/>
            <a:ext cx="8512175"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700" b="1" dirty="0">
                <a:latin typeface="楷体" panose="02010609060101010101" pitchFamily="49" charset="-122"/>
                <a:ea typeface="楷体" panose="02010609060101010101" pitchFamily="49" charset="-122"/>
              </a:rPr>
              <a:t>1.C</a:t>
            </a:r>
            <a:r>
              <a:rPr lang="zh-CN" altLang="zh-CN" sz="2700" b="1" dirty="0">
                <a:latin typeface="楷体" panose="02010609060101010101" pitchFamily="49" charset="-122"/>
                <a:ea typeface="楷体" panose="02010609060101010101" pitchFamily="49" charset="-122"/>
              </a:rPr>
              <a:t>　</a:t>
            </a:r>
            <a:endParaRPr lang="en-US" altLang="zh-CN" sz="2700" b="1" dirty="0">
              <a:latin typeface="楷体" panose="02010609060101010101" pitchFamily="49" charset="-122"/>
              <a:ea typeface="楷体" panose="02010609060101010101" pitchFamily="49" charset="-122"/>
            </a:endParaRPr>
          </a:p>
          <a:p>
            <a:pPr eaLnBrk="1" hangingPunct="1"/>
            <a:r>
              <a:rPr lang="en-US" altLang="zh-CN" sz="2700" b="1" dirty="0">
                <a:latin typeface="楷体" panose="02010609060101010101" pitchFamily="49" charset="-122"/>
                <a:ea typeface="楷体" panose="02010609060101010101" pitchFamily="49" charset="-122"/>
              </a:rPr>
              <a:t>2.</a:t>
            </a:r>
            <a:r>
              <a:rPr lang="zh-CN" altLang="zh-CN" sz="2700" b="1" dirty="0">
                <a:latin typeface="楷体" panose="02010609060101010101" pitchFamily="49" charset="-122"/>
                <a:ea typeface="楷体" panose="02010609060101010101" pitchFamily="49" charset="-122"/>
              </a:rPr>
              <a:t>他较早地意识到人类的“太空时代”即将来临</a:t>
            </a:r>
            <a:r>
              <a:rPr lang="zh-CN" altLang="en-US" sz="2700" b="1" dirty="0">
                <a:latin typeface="楷体" panose="02010609060101010101" pitchFamily="49" charset="-122"/>
                <a:ea typeface="楷体" panose="02010609060101010101" pitchFamily="49" charset="-122"/>
              </a:rPr>
              <a:t>，</a:t>
            </a:r>
            <a:r>
              <a:rPr lang="zh-CN" altLang="zh-CN" sz="2700" b="1" dirty="0">
                <a:latin typeface="楷体" panose="02010609060101010101" pitchFamily="49" charset="-122"/>
                <a:ea typeface="楷体" panose="02010609060101010101" pitchFamily="49" charset="-122"/>
              </a:rPr>
              <a:t>决心开拓这片处女地。同时</a:t>
            </a:r>
            <a:r>
              <a:rPr lang="zh-CN" altLang="en-US" sz="2700" b="1" dirty="0">
                <a:latin typeface="楷体" panose="02010609060101010101" pitchFamily="49" charset="-122"/>
                <a:ea typeface="楷体" panose="02010609060101010101" pitchFamily="49" charset="-122"/>
              </a:rPr>
              <a:t>，</a:t>
            </a:r>
            <a:r>
              <a:rPr lang="zh-CN" altLang="zh-CN" sz="2700" b="1" dirty="0">
                <a:latin typeface="楷体" panose="02010609060101010101" pitchFamily="49" charset="-122"/>
                <a:ea typeface="楷体" panose="02010609060101010101" pitchFamily="49" charset="-122"/>
              </a:rPr>
              <a:t>他也认识到月球将成为继南极之后的又一个争夺热点</a:t>
            </a:r>
            <a:r>
              <a:rPr lang="zh-CN" altLang="en-US" sz="2700" b="1" dirty="0">
                <a:latin typeface="楷体" panose="02010609060101010101" pitchFamily="49" charset="-122"/>
                <a:ea typeface="楷体" panose="02010609060101010101" pitchFamily="49" charset="-122"/>
              </a:rPr>
              <a:t>，</a:t>
            </a:r>
            <a:r>
              <a:rPr lang="zh-CN" altLang="zh-CN" sz="2700" b="1" dirty="0">
                <a:latin typeface="楷体" panose="02010609060101010101" pitchFamily="49" charset="-122"/>
                <a:ea typeface="楷体" panose="02010609060101010101" pitchFamily="49" charset="-122"/>
              </a:rPr>
              <a:t>想抓住机遇</a:t>
            </a:r>
            <a:r>
              <a:rPr lang="zh-CN" altLang="en-US" sz="2700" b="1" dirty="0">
                <a:latin typeface="楷体" panose="02010609060101010101" pitchFamily="49" charset="-122"/>
                <a:ea typeface="楷体" panose="02010609060101010101" pitchFamily="49" charset="-122"/>
              </a:rPr>
              <a:t>，</a:t>
            </a:r>
            <a:r>
              <a:rPr lang="zh-CN" altLang="zh-CN" sz="2700" b="1" dirty="0">
                <a:latin typeface="楷体" panose="02010609060101010101" pitchFamily="49" charset="-122"/>
                <a:ea typeface="楷体" panose="02010609060101010101" pitchFamily="49" charset="-122"/>
              </a:rPr>
              <a:t>发展我国的探月事业。</a:t>
            </a:r>
          </a:p>
          <a:p>
            <a:pPr eaLnBrk="1" hangingPunct="1"/>
            <a:r>
              <a:rPr lang="en-US" altLang="zh-CN" sz="2700" b="1" dirty="0">
                <a:latin typeface="楷体" panose="02010609060101010101" pitchFamily="49" charset="-122"/>
                <a:ea typeface="楷体" panose="02010609060101010101" pitchFamily="49" charset="-122"/>
              </a:rPr>
              <a:t>3.</a:t>
            </a:r>
            <a:r>
              <a:rPr lang="zh-CN" altLang="zh-CN" sz="2700" b="1" dirty="0">
                <a:latin typeface="楷体" panose="02010609060101010101" pitchFamily="49" charset="-122"/>
                <a:ea typeface="楷体" panose="02010609060101010101" pitchFamily="49" charset="-122"/>
              </a:rPr>
              <a:t>他取得成功的重要因素有四个方面</a:t>
            </a:r>
            <a:r>
              <a:rPr lang="zh-CN" altLang="en-US" sz="2700" b="1" dirty="0">
                <a:latin typeface="楷体" panose="02010609060101010101" pitchFamily="49" charset="-122"/>
                <a:ea typeface="楷体" panose="02010609060101010101" pitchFamily="49" charset="-122"/>
              </a:rPr>
              <a:t>：</a:t>
            </a:r>
            <a:r>
              <a:rPr lang="en-US" altLang="zh-CN" sz="2700" b="1" dirty="0">
                <a:latin typeface="楷体" panose="02010609060101010101" pitchFamily="49" charset="-122"/>
                <a:ea typeface="楷体" panose="02010609060101010101" pitchFamily="49" charset="-122"/>
              </a:rPr>
              <a:t>①</a:t>
            </a:r>
            <a:r>
              <a:rPr lang="zh-CN" altLang="zh-CN" sz="2700" b="1" dirty="0">
                <a:latin typeface="楷体" panose="02010609060101010101" pitchFamily="49" charset="-122"/>
                <a:ea typeface="楷体" panose="02010609060101010101" pitchFamily="49" charset="-122"/>
              </a:rPr>
              <a:t>在学科交叉的路径上广泛学习</a:t>
            </a:r>
            <a:r>
              <a:rPr lang="zh-CN" altLang="en-US" sz="2700" b="1" dirty="0">
                <a:latin typeface="楷体" panose="02010609060101010101" pitchFamily="49" charset="-122"/>
                <a:ea typeface="楷体" panose="02010609060101010101" pitchFamily="49" charset="-122"/>
              </a:rPr>
              <a:t>，</a:t>
            </a:r>
            <a:r>
              <a:rPr lang="zh-CN" altLang="zh-CN" sz="2700" b="1" dirty="0">
                <a:latin typeface="楷体" panose="02010609060101010101" pitchFamily="49" charset="-122"/>
                <a:ea typeface="楷体" panose="02010609060101010101" pitchFamily="49" charset="-122"/>
              </a:rPr>
              <a:t>基础扎实</a:t>
            </a:r>
            <a:r>
              <a:rPr lang="zh-CN" altLang="en-US" sz="2700" b="1" dirty="0">
                <a:latin typeface="楷体" panose="02010609060101010101" pitchFamily="49" charset="-122"/>
                <a:ea typeface="楷体" panose="02010609060101010101" pitchFamily="49" charset="-122"/>
              </a:rPr>
              <a:t>；</a:t>
            </a:r>
            <a:r>
              <a:rPr lang="en-US" altLang="zh-CN" sz="2700" b="1" dirty="0">
                <a:latin typeface="楷体" panose="02010609060101010101" pitchFamily="49" charset="-122"/>
                <a:ea typeface="楷体" panose="02010609060101010101" pitchFamily="49" charset="-122"/>
              </a:rPr>
              <a:t>②</a:t>
            </a:r>
            <a:r>
              <a:rPr lang="zh-CN" altLang="zh-CN" sz="2700" b="1" dirty="0">
                <a:latin typeface="楷体" panose="02010609060101010101" pitchFamily="49" charset="-122"/>
                <a:ea typeface="楷体" panose="02010609060101010101" pitchFamily="49" charset="-122"/>
              </a:rPr>
              <a:t>目光敏锐</a:t>
            </a:r>
            <a:r>
              <a:rPr lang="zh-CN" altLang="en-US" sz="2700" b="1" dirty="0">
                <a:latin typeface="楷体" panose="02010609060101010101" pitchFamily="49" charset="-122"/>
                <a:ea typeface="楷体" panose="02010609060101010101" pitchFamily="49" charset="-122"/>
              </a:rPr>
              <a:t>，</a:t>
            </a:r>
            <a:r>
              <a:rPr lang="zh-CN" altLang="zh-CN" sz="2700" b="1" dirty="0">
                <a:latin typeface="楷体" panose="02010609060101010101" pitchFamily="49" charset="-122"/>
                <a:ea typeface="楷体" panose="02010609060101010101" pitchFamily="49" charset="-122"/>
              </a:rPr>
              <a:t>懂得抓住机遇</a:t>
            </a:r>
            <a:r>
              <a:rPr lang="zh-CN" altLang="en-US" sz="2700" b="1" dirty="0">
                <a:latin typeface="楷体" panose="02010609060101010101" pitchFamily="49" charset="-122"/>
                <a:ea typeface="楷体" panose="02010609060101010101" pitchFamily="49" charset="-122"/>
              </a:rPr>
              <a:t>；</a:t>
            </a:r>
            <a:r>
              <a:rPr lang="en-US" altLang="zh-CN" sz="2700" b="1" dirty="0">
                <a:latin typeface="楷体" panose="02010609060101010101" pitchFamily="49" charset="-122"/>
                <a:ea typeface="楷体" panose="02010609060101010101" pitchFamily="49" charset="-122"/>
              </a:rPr>
              <a:t>③</a:t>
            </a:r>
            <a:r>
              <a:rPr lang="zh-CN" altLang="zh-CN" sz="2700" b="1" dirty="0">
                <a:latin typeface="楷体" panose="02010609060101010101" pitchFamily="49" charset="-122"/>
                <a:ea typeface="楷体" panose="02010609060101010101" pitchFamily="49" charset="-122"/>
              </a:rPr>
              <a:t>勇于实践</a:t>
            </a:r>
            <a:r>
              <a:rPr lang="zh-CN" altLang="en-US" sz="2700" b="1" dirty="0">
                <a:latin typeface="楷体" panose="02010609060101010101" pitchFamily="49" charset="-122"/>
                <a:ea typeface="楷体" panose="02010609060101010101" pitchFamily="49" charset="-122"/>
              </a:rPr>
              <a:t>，</a:t>
            </a:r>
            <a:r>
              <a:rPr lang="zh-CN" altLang="zh-CN" sz="2700" b="1" dirty="0">
                <a:latin typeface="楷体" panose="02010609060101010101" pitchFamily="49" charset="-122"/>
                <a:ea typeface="楷体" panose="02010609060101010101" pitchFamily="49" charset="-122"/>
              </a:rPr>
              <a:t>不懈探索</a:t>
            </a:r>
            <a:r>
              <a:rPr lang="zh-CN" altLang="en-US" sz="2700" b="1" dirty="0">
                <a:latin typeface="楷体" panose="02010609060101010101" pitchFamily="49" charset="-122"/>
                <a:ea typeface="楷体" panose="02010609060101010101" pitchFamily="49" charset="-122"/>
              </a:rPr>
              <a:t>；</a:t>
            </a:r>
            <a:r>
              <a:rPr lang="en-US" altLang="zh-CN" sz="2700" b="1" dirty="0">
                <a:latin typeface="楷体" panose="02010609060101010101" pitchFamily="49" charset="-122"/>
                <a:ea typeface="楷体" panose="02010609060101010101" pitchFamily="49" charset="-122"/>
              </a:rPr>
              <a:t>④</a:t>
            </a:r>
            <a:r>
              <a:rPr lang="zh-CN" altLang="zh-CN" sz="2700" b="1" dirty="0">
                <a:latin typeface="楷体" panose="02010609060101010101" pitchFamily="49" charset="-122"/>
                <a:ea typeface="楷体" panose="02010609060101010101" pitchFamily="49" charset="-122"/>
              </a:rPr>
              <a:t>执着敬业</a:t>
            </a:r>
            <a:r>
              <a:rPr lang="zh-CN" altLang="en-US" sz="2700" b="1" dirty="0">
                <a:latin typeface="楷体" panose="02010609060101010101" pitchFamily="49" charset="-122"/>
                <a:ea typeface="楷体" panose="02010609060101010101" pitchFamily="49" charset="-122"/>
              </a:rPr>
              <a:t>，</a:t>
            </a:r>
            <a:r>
              <a:rPr lang="zh-CN" altLang="zh-CN" sz="2700" b="1" dirty="0">
                <a:latin typeface="楷体" panose="02010609060101010101" pitchFamily="49" charset="-122"/>
                <a:ea typeface="楷体" panose="02010609060101010101" pitchFamily="49" charset="-122"/>
              </a:rPr>
              <a:t>无私奉献。</a:t>
            </a:r>
          </a:p>
        </p:txBody>
      </p:sp>
      <p:sp>
        <p:nvSpPr>
          <p:cNvPr id="54278" name="TextBox 2">
            <a:extLst>
              <a:ext uri="{FF2B5EF4-FFF2-40B4-BE49-F238E27FC236}">
                <a16:creationId xmlns="" xmlns:a16="http://schemas.microsoft.com/office/drawing/2014/main" id="{507D172B-5A2D-4AC4-915A-54AE88BCFD14}"/>
              </a:ext>
            </a:extLst>
          </p:cNvPr>
          <p:cNvSpPr txBox="1">
            <a:spLocks noChangeArrowheads="1"/>
          </p:cNvSpPr>
          <p:nvPr/>
        </p:nvSpPr>
        <p:spPr bwMode="auto">
          <a:xfrm>
            <a:off x="373063" y="565150"/>
            <a:ext cx="20161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700" b="1" dirty="0">
                <a:solidFill>
                  <a:srgbClr val="FF0000"/>
                </a:solidFill>
                <a:latin typeface="黑体" panose="02010609060101010101" pitchFamily="49" charset="-122"/>
                <a:ea typeface="黑体" panose="02010609060101010101" pitchFamily="49" charset="-122"/>
              </a:rPr>
              <a:t>参考答案：</a:t>
            </a:r>
          </a:p>
        </p:txBody>
      </p:sp>
      <p:grpSp>
        <p:nvGrpSpPr>
          <p:cNvPr id="57348" name="组合 12">
            <a:extLst>
              <a:ext uri="{FF2B5EF4-FFF2-40B4-BE49-F238E27FC236}">
                <a16:creationId xmlns="" xmlns:a16="http://schemas.microsoft.com/office/drawing/2014/main" id="{1FF4282C-C866-49A6-8CB8-83C936C2306F}"/>
              </a:ext>
            </a:extLst>
          </p:cNvPr>
          <p:cNvGrpSpPr>
            <a:grpSpLocks/>
          </p:cNvGrpSpPr>
          <p:nvPr/>
        </p:nvGrpSpPr>
        <p:grpSpPr bwMode="auto">
          <a:xfrm>
            <a:off x="34925" y="-20638"/>
            <a:ext cx="2008188" cy="523876"/>
            <a:chOff x="70" y="-63"/>
            <a:chExt cx="3161" cy="824"/>
          </a:xfrm>
        </p:grpSpPr>
        <p:sp>
          <p:nvSpPr>
            <p:cNvPr id="57349" name="文本框 6">
              <a:extLst>
                <a:ext uri="{FF2B5EF4-FFF2-40B4-BE49-F238E27FC236}">
                  <a16:creationId xmlns="" xmlns:a16="http://schemas.microsoft.com/office/drawing/2014/main" id="{26D5B671-CF77-4C2B-84AE-37C152771699}"/>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拓展探究</a:t>
              </a:r>
            </a:p>
          </p:txBody>
        </p:sp>
        <p:cxnSp>
          <p:nvCxnSpPr>
            <p:cNvPr id="10" name="直线连接符 9">
              <a:extLst>
                <a:ext uri="{FF2B5EF4-FFF2-40B4-BE49-F238E27FC236}">
                  <a16:creationId xmlns="" xmlns:a16="http://schemas.microsoft.com/office/drawing/2014/main" id="{828867C8-BCF0-4F26-A761-5008C76FD00A}"/>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a:extLst>
                <a:ext uri="{FF2B5EF4-FFF2-40B4-BE49-F238E27FC236}">
                  <a16:creationId xmlns="" xmlns:a16="http://schemas.microsoft.com/office/drawing/2014/main" id="{BA13056B-7A50-44E5-89C8-F84FBF3B52A1}"/>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2">
            <a:extLst>
              <a:ext uri="{FF2B5EF4-FFF2-40B4-BE49-F238E27FC236}">
                <a16:creationId xmlns="" xmlns:a16="http://schemas.microsoft.com/office/drawing/2014/main" id="{22C5B461-C00A-4BE2-9682-B7E72E664FAF}"/>
              </a:ext>
            </a:extLst>
          </p:cNvPr>
          <p:cNvSpPr txBox="1">
            <a:spLocks noChangeArrowheads="1"/>
          </p:cNvSpPr>
          <p:nvPr/>
        </p:nvSpPr>
        <p:spPr bwMode="auto">
          <a:xfrm>
            <a:off x="539750" y="1657350"/>
            <a:ext cx="8064500" cy="164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ts val="1200"/>
              </a:spcBef>
            </a:pPr>
            <a:r>
              <a:rPr lang="zh-CN" altLang="en-US" sz="2800" b="1" dirty="0">
                <a:latin typeface="楷体" panose="02010609060101010101" pitchFamily="49" charset="-122"/>
                <a:ea typeface="楷体" panose="02010609060101010101" pitchFamily="49" charset="-122"/>
              </a:rPr>
              <a:t>    课下阅读</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为了六十一个阶级兄弟</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索玛花儿为什么这样红</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两篇通讯，比较它们与本篇课文的异同。学习通讯的写作特点。</a:t>
            </a:r>
          </a:p>
        </p:txBody>
      </p:sp>
      <p:grpSp>
        <p:nvGrpSpPr>
          <p:cNvPr id="58371" name="组合 8">
            <a:extLst>
              <a:ext uri="{FF2B5EF4-FFF2-40B4-BE49-F238E27FC236}">
                <a16:creationId xmlns="" xmlns:a16="http://schemas.microsoft.com/office/drawing/2014/main" id="{5EF2D20A-CC2E-42C8-8C0D-592F45652FEF}"/>
              </a:ext>
            </a:extLst>
          </p:cNvPr>
          <p:cNvGrpSpPr>
            <a:grpSpLocks/>
          </p:cNvGrpSpPr>
          <p:nvPr/>
        </p:nvGrpSpPr>
        <p:grpSpPr bwMode="auto">
          <a:xfrm>
            <a:off x="34925" y="-20638"/>
            <a:ext cx="2008188" cy="523876"/>
            <a:chOff x="70" y="-63"/>
            <a:chExt cx="3161" cy="824"/>
          </a:xfrm>
        </p:grpSpPr>
        <p:sp>
          <p:nvSpPr>
            <p:cNvPr id="58372" name="文本框 6">
              <a:extLst>
                <a:ext uri="{FF2B5EF4-FFF2-40B4-BE49-F238E27FC236}">
                  <a16:creationId xmlns="" xmlns:a16="http://schemas.microsoft.com/office/drawing/2014/main" id="{4E495424-7172-4A8E-8111-F1F3412B2A59}"/>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课下作业</a:t>
              </a:r>
            </a:p>
          </p:txBody>
        </p:sp>
        <p:cxnSp>
          <p:nvCxnSpPr>
            <p:cNvPr id="10" name="直线连接符 9">
              <a:extLst>
                <a:ext uri="{FF2B5EF4-FFF2-40B4-BE49-F238E27FC236}">
                  <a16:creationId xmlns="" xmlns:a16="http://schemas.microsoft.com/office/drawing/2014/main" id="{3A3EA817-506C-4AAC-AA8D-128AD5FBB6D4}"/>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a:extLst>
                <a:ext uri="{FF2B5EF4-FFF2-40B4-BE49-F238E27FC236}">
                  <a16:creationId xmlns="" xmlns:a16="http://schemas.microsoft.com/office/drawing/2014/main" id="{5D020965-A812-4111-9B14-37D8B1A5C835}"/>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9394" name="文本框 3">
            <a:extLst>
              <a:ext uri="{FF2B5EF4-FFF2-40B4-BE49-F238E27FC236}">
                <a16:creationId xmlns="" xmlns:a16="http://schemas.microsoft.com/office/drawing/2014/main" id="{5AF610BF-FBD7-40F7-8ACA-F617CF6E358C}"/>
              </a:ext>
            </a:extLst>
          </p:cNvPr>
          <p:cNvSpPr txBox="1">
            <a:spLocks noChangeArrowheads="1"/>
          </p:cNvSpPr>
          <p:nvPr/>
        </p:nvSpPr>
        <p:spPr bwMode="auto">
          <a:xfrm>
            <a:off x="652463" y="1419225"/>
            <a:ext cx="783272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5800" eaLnBrk="0" hangingPunct="0">
              <a:defRPr>
                <a:solidFill>
                  <a:schemeClr val="tx1"/>
                </a:solidFill>
                <a:latin typeface="Arial" panose="020B0604020202020204" pitchFamily="34" charset="0"/>
                <a:ea typeface="宋体" panose="02010600030101010101" pitchFamily="2" charset="-122"/>
              </a:defRPr>
            </a:lvl1pPr>
            <a:lvl2pPr marL="742950" indent="-285750" defTabSz="685800" eaLnBrk="0" hangingPunct="0">
              <a:defRPr>
                <a:solidFill>
                  <a:schemeClr val="tx1"/>
                </a:solidFill>
                <a:latin typeface="Arial" panose="020B0604020202020204" pitchFamily="34" charset="0"/>
                <a:ea typeface="宋体" panose="02010600030101010101" pitchFamily="2" charset="-122"/>
              </a:defRPr>
            </a:lvl2pPr>
            <a:lvl3pPr marL="1143000" indent="-228600" defTabSz="685800" eaLnBrk="0" hangingPunct="0">
              <a:defRPr>
                <a:solidFill>
                  <a:schemeClr val="tx1"/>
                </a:solidFill>
                <a:latin typeface="Arial" panose="020B0604020202020204" pitchFamily="34" charset="0"/>
                <a:ea typeface="宋体" panose="02010600030101010101" pitchFamily="2" charset="-122"/>
              </a:defRPr>
            </a:lvl3pPr>
            <a:lvl4pPr marL="1600200" indent="-228600" defTabSz="685800" eaLnBrk="0" hangingPunct="0">
              <a:defRPr>
                <a:solidFill>
                  <a:schemeClr val="tx1"/>
                </a:solidFill>
                <a:latin typeface="Arial" panose="020B0604020202020204" pitchFamily="34" charset="0"/>
                <a:ea typeface="宋体" panose="02010600030101010101" pitchFamily="2" charset="-122"/>
              </a:defRPr>
            </a:lvl4pPr>
            <a:lvl5pPr marL="2057400" indent="-228600" defTabSz="685800" eaLnBrk="0" hangingPunct="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6600" b="1" dirty="0">
                <a:solidFill>
                  <a:srgbClr val="FF6600"/>
                </a:solidFill>
                <a:latin typeface="宋体" panose="02010600030101010101" pitchFamily="2" charset="-122"/>
                <a:cs typeface="Xingkai SC"/>
              </a:rPr>
              <a:t>七彩课堂  伴你成长</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矩形 5">
            <a:extLst>
              <a:ext uri="{FF2B5EF4-FFF2-40B4-BE49-F238E27FC236}">
                <a16:creationId xmlns="" xmlns:a16="http://schemas.microsoft.com/office/drawing/2014/main" id="{455F1759-AA82-4526-B0B8-51742B85D82A}"/>
              </a:ext>
            </a:extLst>
          </p:cNvPr>
          <p:cNvSpPr>
            <a:spLocks noChangeArrowheads="1"/>
          </p:cNvSpPr>
          <p:nvPr/>
        </p:nvSpPr>
        <p:spPr bwMode="auto">
          <a:xfrm>
            <a:off x="595313" y="1203325"/>
            <a:ext cx="8297862"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dirty="0">
                <a:latin typeface="黑体" panose="02010609060101010101" pitchFamily="49" charset="-122"/>
                <a:ea typeface="黑体" panose="02010609060101010101" pitchFamily="49" charset="-122"/>
              </a:rPr>
              <a:t>通讯</a:t>
            </a:r>
            <a:endParaRPr lang="en-US" altLang="zh-CN" sz="2800" dirty="0">
              <a:latin typeface="黑体" panose="02010609060101010101" pitchFamily="49" charset="-122"/>
              <a:ea typeface="黑体" panose="02010609060101010101" pitchFamily="49" charset="-122"/>
            </a:endParaRPr>
          </a:p>
          <a:p>
            <a:pPr eaLnBrk="1" hangingPunct="1"/>
            <a:r>
              <a:rPr lang="zh-CN" altLang="en-US" sz="2800" b="1" dirty="0">
                <a:latin typeface="楷体" panose="02010609060101010101" pitchFamily="49" charset="-122"/>
                <a:ea typeface="楷体" panose="02010609060101010101" pitchFamily="49" charset="-122"/>
              </a:rPr>
              <a:t>    通讯是运用叙述、描写、抒情、议论等多种表达方式，具体、生动、形象地反映新闻事件或典型人物的一种新闻报道形式。通讯是记叙文的一种，是报纸、广播电台、通讯社常用的文体，包括人物通讯和事件通讯两类。和消息一样，通讯要求及时、准确地报道生活中有意义的人和事，但报道的内容比消息更具体、更系统。</a:t>
            </a:r>
            <a:endParaRPr lang="zh-CN" altLang="en-US" sz="2800" dirty="0">
              <a:latin typeface="楷体" panose="02010609060101010101" pitchFamily="49" charset="-122"/>
              <a:ea typeface="楷体" panose="02010609060101010101" pitchFamily="49" charset="-122"/>
            </a:endParaRPr>
          </a:p>
        </p:txBody>
      </p:sp>
      <p:grpSp>
        <p:nvGrpSpPr>
          <p:cNvPr id="2" name="组合 2">
            <a:extLst>
              <a:ext uri="{FF2B5EF4-FFF2-40B4-BE49-F238E27FC236}">
                <a16:creationId xmlns="" xmlns:a16="http://schemas.microsoft.com/office/drawing/2014/main" id="{FE15A69F-344E-4ED9-A964-E03DF21B76FB}"/>
              </a:ext>
            </a:extLst>
          </p:cNvPr>
          <p:cNvGrpSpPr>
            <a:grpSpLocks/>
          </p:cNvGrpSpPr>
          <p:nvPr/>
        </p:nvGrpSpPr>
        <p:grpSpPr bwMode="auto">
          <a:xfrm>
            <a:off x="3448050" y="636588"/>
            <a:ext cx="2592388" cy="566737"/>
            <a:chOff x="2843213" y="700088"/>
            <a:chExt cx="2592387" cy="566737"/>
          </a:xfrm>
        </p:grpSpPr>
        <p:sp>
          <p:nvSpPr>
            <p:cNvPr id="9" name="圆角矩形 8">
              <a:extLst>
                <a:ext uri="{FF2B5EF4-FFF2-40B4-BE49-F238E27FC236}">
                  <a16:creationId xmlns="" xmlns:a16="http://schemas.microsoft.com/office/drawing/2014/main" id="{7B94AB69-066C-4AF5-8916-DF6C52A0EF3E}"/>
                </a:ext>
              </a:extLst>
            </p:cNvPr>
            <p:cNvSpPr/>
            <p:nvPr/>
          </p:nvSpPr>
          <p:spPr>
            <a:xfrm rot="530343">
              <a:off x="4935537" y="817563"/>
              <a:ext cx="441325" cy="419100"/>
            </a:xfrm>
            <a:prstGeom prst="roundRect">
              <a:avLst/>
            </a:prstGeom>
            <a:solidFill>
              <a:schemeClr val="tx2">
                <a:lumMod val="60000"/>
                <a:lumOff val="4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0" name="圆角矩形 9">
              <a:extLst>
                <a:ext uri="{FF2B5EF4-FFF2-40B4-BE49-F238E27FC236}">
                  <a16:creationId xmlns="" xmlns:a16="http://schemas.microsoft.com/office/drawing/2014/main" id="{9F9C60B6-E896-4C3F-8370-71118A0CCA2C}"/>
                </a:ext>
              </a:extLst>
            </p:cNvPr>
            <p:cNvSpPr/>
            <p:nvPr/>
          </p:nvSpPr>
          <p:spPr>
            <a:xfrm rot="21283839">
              <a:off x="4514850" y="817563"/>
              <a:ext cx="441325" cy="419100"/>
            </a:xfrm>
            <a:prstGeom prst="roundRect">
              <a:avLst/>
            </a:prstGeom>
            <a:solidFill>
              <a:schemeClr val="accent2">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1" name="圆角矩形 10">
              <a:extLst>
                <a:ext uri="{FF2B5EF4-FFF2-40B4-BE49-F238E27FC236}">
                  <a16:creationId xmlns="" xmlns:a16="http://schemas.microsoft.com/office/drawing/2014/main" id="{5105E732-9416-47B6-8DF5-534E3FC7D91E}"/>
                </a:ext>
              </a:extLst>
            </p:cNvPr>
            <p:cNvSpPr/>
            <p:nvPr/>
          </p:nvSpPr>
          <p:spPr>
            <a:xfrm rot="555800">
              <a:off x="4068763" y="817563"/>
              <a:ext cx="442913"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2" name="圆角矩形 11">
              <a:extLst>
                <a:ext uri="{FF2B5EF4-FFF2-40B4-BE49-F238E27FC236}">
                  <a16:creationId xmlns="" xmlns:a16="http://schemas.microsoft.com/office/drawing/2014/main" id="{E6B1CF62-780A-43C3-A819-254D18EC2313}"/>
                </a:ext>
              </a:extLst>
            </p:cNvPr>
            <p:cNvSpPr/>
            <p:nvPr/>
          </p:nvSpPr>
          <p:spPr>
            <a:xfrm rot="20470821">
              <a:off x="3706813" y="823913"/>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3" name="圆角矩形 12">
              <a:extLst>
                <a:ext uri="{FF2B5EF4-FFF2-40B4-BE49-F238E27FC236}">
                  <a16:creationId xmlns="" xmlns:a16="http://schemas.microsoft.com/office/drawing/2014/main" id="{5AE9229D-F6A0-4109-B61A-23297845806E}"/>
                </a:ext>
              </a:extLst>
            </p:cNvPr>
            <p:cNvSpPr/>
            <p:nvPr/>
          </p:nvSpPr>
          <p:spPr>
            <a:xfrm rot="319204">
              <a:off x="3287713" y="8239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4" name="圆角矩形 13">
              <a:extLst>
                <a:ext uri="{FF2B5EF4-FFF2-40B4-BE49-F238E27FC236}">
                  <a16:creationId xmlns="" xmlns:a16="http://schemas.microsoft.com/office/drawing/2014/main" id="{9BD91858-4EA9-4AEA-95DF-A1E8BF1A7872}"/>
                </a:ext>
              </a:extLst>
            </p:cNvPr>
            <p:cNvSpPr/>
            <p:nvPr/>
          </p:nvSpPr>
          <p:spPr>
            <a:xfrm rot="21148334">
              <a:off x="2878138" y="8318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1278" name="矩形 1">
              <a:extLst>
                <a:ext uri="{FF2B5EF4-FFF2-40B4-BE49-F238E27FC236}">
                  <a16:creationId xmlns="" xmlns:a16="http://schemas.microsoft.com/office/drawing/2014/main" id="{C80BE64F-2501-4ADA-A6CF-7D3B163FEEE2}"/>
                </a:ext>
              </a:extLst>
            </p:cNvPr>
            <p:cNvSpPr>
              <a:spLocks noChangeArrowheads="1"/>
            </p:cNvSpPr>
            <p:nvPr/>
          </p:nvSpPr>
          <p:spPr bwMode="auto">
            <a:xfrm>
              <a:off x="2843213" y="700088"/>
              <a:ext cx="2592387"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lnSpc>
                  <a:spcPts val="4300"/>
                </a:lnSpc>
              </a:pPr>
              <a:r>
                <a:rPr lang="zh-CN" altLang="en-US" sz="2800" b="1">
                  <a:solidFill>
                    <a:schemeClr val="bg1"/>
                  </a:solidFill>
                  <a:latin typeface="楷体" panose="02010609060101010101" pitchFamily="49" charset="-122"/>
                  <a:ea typeface="楷体" panose="02010609060101010101" pitchFamily="49" charset="-122"/>
                </a:rPr>
                <a:t>新闻基本常识</a:t>
              </a:r>
            </a:p>
          </p:txBody>
        </p:sp>
      </p:grpSp>
      <p:grpSp>
        <p:nvGrpSpPr>
          <p:cNvPr id="11268" name="组合 8">
            <a:extLst>
              <a:ext uri="{FF2B5EF4-FFF2-40B4-BE49-F238E27FC236}">
                <a16:creationId xmlns="" xmlns:a16="http://schemas.microsoft.com/office/drawing/2014/main" id="{38BEF4DE-218D-4E8F-A40A-0ACA525434D8}"/>
              </a:ext>
            </a:extLst>
          </p:cNvPr>
          <p:cNvGrpSpPr>
            <a:grpSpLocks/>
          </p:cNvGrpSpPr>
          <p:nvPr/>
        </p:nvGrpSpPr>
        <p:grpSpPr bwMode="auto">
          <a:xfrm>
            <a:off x="1588" y="-20638"/>
            <a:ext cx="2006600" cy="523876"/>
            <a:chOff x="70" y="-63"/>
            <a:chExt cx="3161" cy="824"/>
          </a:xfrm>
        </p:grpSpPr>
        <p:sp>
          <p:nvSpPr>
            <p:cNvPr id="11269" name="文本框 6">
              <a:extLst>
                <a:ext uri="{FF2B5EF4-FFF2-40B4-BE49-F238E27FC236}">
                  <a16:creationId xmlns="" xmlns:a16="http://schemas.microsoft.com/office/drawing/2014/main" id="{717A070C-BCC7-4964-888E-08C839B68DDC}"/>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知识备查</a:t>
              </a:r>
            </a:p>
          </p:txBody>
        </p:sp>
        <p:cxnSp>
          <p:nvCxnSpPr>
            <p:cNvPr id="21" name="直线连接符 9">
              <a:extLst>
                <a:ext uri="{FF2B5EF4-FFF2-40B4-BE49-F238E27FC236}">
                  <a16:creationId xmlns="" xmlns:a16="http://schemas.microsoft.com/office/drawing/2014/main" id="{2ECB1262-CF95-49A3-86AE-1D7D50481BD6}"/>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2" name="菱形 21">
              <a:extLst>
                <a:ext uri="{FF2B5EF4-FFF2-40B4-BE49-F238E27FC236}">
                  <a16:creationId xmlns="" xmlns:a16="http://schemas.microsoft.com/office/drawing/2014/main" id="{72812973-44A8-4A70-9DD0-E77A61559A58}"/>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矩形 5">
            <a:extLst>
              <a:ext uri="{FF2B5EF4-FFF2-40B4-BE49-F238E27FC236}">
                <a16:creationId xmlns="" xmlns:a16="http://schemas.microsoft.com/office/drawing/2014/main" id="{B7D598B3-83B7-4C65-944E-BC21B1C4B674}"/>
              </a:ext>
            </a:extLst>
          </p:cNvPr>
          <p:cNvSpPr>
            <a:spLocks noChangeArrowheads="1"/>
          </p:cNvSpPr>
          <p:nvPr/>
        </p:nvSpPr>
        <p:spPr bwMode="auto">
          <a:xfrm>
            <a:off x="3216275" y="1203325"/>
            <a:ext cx="26225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dirty="0">
                <a:latin typeface="黑体" panose="02010609060101010101" pitchFamily="49" charset="-122"/>
                <a:ea typeface="黑体" panose="02010609060101010101" pitchFamily="49" charset="-122"/>
              </a:rPr>
              <a:t>通讯的特点</a:t>
            </a:r>
            <a:endParaRPr lang="en-US" altLang="zh-CN" sz="2800" dirty="0">
              <a:latin typeface="黑体" panose="02010609060101010101" pitchFamily="49" charset="-122"/>
              <a:ea typeface="黑体" panose="02010609060101010101" pitchFamily="49" charset="-122"/>
            </a:endParaRPr>
          </a:p>
        </p:txBody>
      </p:sp>
      <p:grpSp>
        <p:nvGrpSpPr>
          <p:cNvPr id="2" name="组合 2">
            <a:extLst>
              <a:ext uri="{FF2B5EF4-FFF2-40B4-BE49-F238E27FC236}">
                <a16:creationId xmlns="" xmlns:a16="http://schemas.microsoft.com/office/drawing/2014/main" id="{60F93AEF-41F6-42B7-972E-5416885AD7A6}"/>
              </a:ext>
            </a:extLst>
          </p:cNvPr>
          <p:cNvGrpSpPr>
            <a:grpSpLocks/>
          </p:cNvGrpSpPr>
          <p:nvPr/>
        </p:nvGrpSpPr>
        <p:grpSpPr bwMode="auto">
          <a:xfrm>
            <a:off x="3276600" y="555625"/>
            <a:ext cx="2592388" cy="566738"/>
            <a:chOff x="2843213" y="700088"/>
            <a:chExt cx="2592387" cy="566737"/>
          </a:xfrm>
        </p:grpSpPr>
        <p:sp>
          <p:nvSpPr>
            <p:cNvPr id="9" name="圆角矩形 8">
              <a:extLst>
                <a:ext uri="{FF2B5EF4-FFF2-40B4-BE49-F238E27FC236}">
                  <a16:creationId xmlns="" xmlns:a16="http://schemas.microsoft.com/office/drawing/2014/main" id="{3A5FEFF6-2B6E-4EA8-8B7E-BDFA919C4FBD}"/>
                </a:ext>
              </a:extLst>
            </p:cNvPr>
            <p:cNvSpPr/>
            <p:nvPr/>
          </p:nvSpPr>
          <p:spPr>
            <a:xfrm rot="530343">
              <a:off x="4935537" y="817563"/>
              <a:ext cx="441325" cy="419099"/>
            </a:xfrm>
            <a:prstGeom prst="roundRect">
              <a:avLst/>
            </a:prstGeom>
            <a:solidFill>
              <a:schemeClr val="tx2">
                <a:lumMod val="60000"/>
                <a:lumOff val="4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0" name="圆角矩形 9">
              <a:extLst>
                <a:ext uri="{FF2B5EF4-FFF2-40B4-BE49-F238E27FC236}">
                  <a16:creationId xmlns="" xmlns:a16="http://schemas.microsoft.com/office/drawing/2014/main" id="{A813847B-9077-4DE8-BA83-26A84AB66972}"/>
                </a:ext>
              </a:extLst>
            </p:cNvPr>
            <p:cNvSpPr/>
            <p:nvPr/>
          </p:nvSpPr>
          <p:spPr>
            <a:xfrm rot="21283839">
              <a:off x="4514850" y="817563"/>
              <a:ext cx="441325" cy="419099"/>
            </a:xfrm>
            <a:prstGeom prst="roundRect">
              <a:avLst/>
            </a:prstGeom>
            <a:solidFill>
              <a:schemeClr val="accent2">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1" name="圆角矩形 10">
              <a:extLst>
                <a:ext uri="{FF2B5EF4-FFF2-40B4-BE49-F238E27FC236}">
                  <a16:creationId xmlns="" xmlns:a16="http://schemas.microsoft.com/office/drawing/2014/main" id="{12F180B8-B6CF-45B2-8D7A-99AD74F737B2}"/>
                </a:ext>
              </a:extLst>
            </p:cNvPr>
            <p:cNvSpPr/>
            <p:nvPr/>
          </p:nvSpPr>
          <p:spPr>
            <a:xfrm rot="555800">
              <a:off x="4068763" y="817563"/>
              <a:ext cx="442913" cy="419099"/>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2" name="圆角矩形 11">
              <a:extLst>
                <a:ext uri="{FF2B5EF4-FFF2-40B4-BE49-F238E27FC236}">
                  <a16:creationId xmlns="" xmlns:a16="http://schemas.microsoft.com/office/drawing/2014/main" id="{B0202F60-F398-40CB-8166-16DC2692FBC4}"/>
                </a:ext>
              </a:extLst>
            </p:cNvPr>
            <p:cNvSpPr/>
            <p:nvPr/>
          </p:nvSpPr>
          <p:spPr>
            <a:xfrm rot="20470821">
              <a:off x="3706813" y="823913"/>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3" name="圆角矩形 12">
              <a:extLst>
                <a:ext uri="{FF2B5EF4-FFF2-40B4-BE49-F238E27FC236}">
                  <a16:creationId xmlns="" xmlns:a16="http://schemas.microsoft.com/office/drawing/2014/main" id="{DFE57964-EF1C-40C5-86BA-EE960036B68D}"/>
                </a:ext>
              </a:extLst>
            </p:cNvPr>
            <p:cNvSpPr/>
            <p:nvPr/>
          </p:nvSpPr>
          <p:spPr>
            <a:xfrm rot="319204">
              <a:off x="3287713" y="8239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4" name="圆角矩形 13">
              <a:extLst>
                <a:ext uri="{FF2B5EF4-FFF2-40B4-BE49-F238E27FC236}">
                  <a16:creationId xmlns="" xmlns:a16="http://schemas.microsoft.com/office/drawing/2014/main" id="{3226F979-92AD-437F-823B-3CC9DA433CC8}"/>
                </a:ext>
              </a:extLst>
            </p:cNvPr>
            <p:cNvSpPr/>
            <p:nvPr/>
          </p:nvSpPr>
          <p:spPr>
            <a:xfrm rot="21148334">
              <a:off x="2878138" y="831851"/>
              <a:ext cx="441325" cy="42068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2303" name="矩形 1">
              <a:extLst>
                <a:ext uri="{FF2B5EF4-FFF2-40B4-BE49-F238E27FC236}">
                  <a16:creationId xmlns="" xmlns:a16="http://schemas.microsoft.com/office/drawing/2014/main" id="{5BF6157A-3078-4880-8EAC-199141914F6D}"/>
                </a:ext>
              </a:extLst>
            </p:cNvPr>
            <p:cNvSpPr>
              <a:spLocks noChangeArrowheads="1"/>
            </p:cNvSpPr>
            <p:nvPr/>
          </p:nvSpPr>
          <p:spPr bwMode="auto">
            <a:xfrm>
              <a:off x="2843213" y="700088"/>
              <a:ext cx="2592387"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lnSpc>
                  <a:spcPts val="4300"/>
                </a:lnSpc>
              </a:pPr>
              <a:r>
                <a:rPr lang="zh-CN" altLang="en-US" sz="2800" b="1">
                  <a:solidFill>
                    <a:schemeClr val="bg1"/>
                  </a:solidFill>
                  <a:latin typeface="楷体" panose="02010609060101010101" pitchFamily="49" charset="-122"/>
                  <a:ea typeface="楷体" panose="02010609060101010101" pitchFamily="49" charset="-122"/>
                </a:rPr>
                <a:t>新闻基本常识</a:t>
              </a:r>
            </a:p>
          </p:txBody>
        </p:sp>
      </p:grpSp>
      <p:sp>
        <p:nvSpPr>
          <p:cNvPr id="12293" name="矩形 16">
            <a:extLst>
              <a:ext uri="{FF2B5EF4-FFF2-40B4-BE49-F238E27FC236}">
                <a16:creationId xmlns="" xmlns:a16="http://schemas.microsoft.com/office/drawing/2014/main" id="{5D358ECF-53A2-4028-A34D-0D4804C1FF9D}"/>
              </a:ext>
            </a:extLst>
          </p:cNvPr>
          <p:cNvSpPr>
            <a:spLocks noChangeArrowheads="1"/>
          </p:cNvSpPr>
          <p:nvPr/>
        </p:nvSpPr>
        <p:spPr bwMode="auto">
          <a:xfrm>
            <a:off x="468313" y="1727200"/>
            <a:ext cx="8135937" cy="289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600" b="1" dirty="0">
                <a:latin typeface="楷体" panose="02010609060101010101" pitchFamily="49" charset="-122"/>
                <a:ea typeface="楷体" panose="02010609060101010101" pitchFamily="49" charset="-122"/>
              </a:rPr>
              <a:t>1.</a:t>
            </a:r>
            <a:r>
              <a:rPr lang="zh-CN" altLang="en-US" sz="2600" b="1" dirty="0">
                <a:solidFill>
                  <a:srgbClr val="FF0000"/>
                </a:solidFill>
                <a:latin typeface="楷体" panose="02010609060101010101" pitchFamily="49" charset="-122"/>
                <a:ea typeface="楷体" panose="02010609060101010101" pitchFamily="49" charset="-122"/>
              </a:rPr>
              <a:t>完整</a:t>
            </a:r>
            <a:r>
              <a:rPr lang="zh-CN" altLang="en-US" sz="2600" b="1" dirty="0">
                <a:latin typeface="楷体" panose="02010609060101010101" pitchFamily="49" charset="-122"/>
                <a:ea typeface="楷体" panose="02010609060101010101" pitchFamily="49" charset="-122"/>
              </a:rPr>
              <a:t>。通讯可以报道事物发展的全过程（纵的角度）或一件事物有联系的多侧面（横的角度），比消息要完整。</a:t>
            </a:r>
            <a:br>
              <a:rPr lang="zh-CN" altLang="en-US" sz="2600" b="1" dirty="0">
                <a:latin typeface="楷体" panose="02010609060101010101" pitchFamily="49" charset="-122"/>
                <a:ea typeface="楷体" panose="02010609060101010101" pitchFamily="49" charset="-122"/>
              </a:rPr>
            </a:br>
            <a:r>
              <a:rPr lang="en-US" altLang="zh-CN" sz="2600" b="1" dirty="0">
                <a:latin typeface="楷体" panose="02010609060101010101" pitchFamily="49" charset="-122"/>
                <a:ea typeface="楷体" panose="02010609060101010101" pitchFamily="49" charset="-122"/>
              </a:rPr>
              <a:t>2.</a:t>
            </a:r>
            <a:r>
              <a:rPr lang="zh-CN" altLang="en-US" sz="2600" b="1" dirty="0">
                <a:solidFill>
                  <a:srgbClr val="FF0000"/>
                </a:solidFill>
                <a:latin typeface="楷体" panose="02010609060101010101" pitchFamily="49" charset="-122"/>
                <a:ea typeface="楷体" panose="02010609060101010101" pitchFamily="49" charset="-122"/>
              </a:rPr>
              <a:t>详尽</a:t>
            </a:r>
            <a:r>
              <a:rPr lang="zh-CN" altLang="en-US" sz="2600" b="1" dirty="0">
                <a:latin typeface="楷体" panose="02010609060101010101" pitchFamily="49" charset="-122"/>
                <a:ea typeface="楷体" panose="02010609060101010101" pitchFamily="49" charset="-122"/>
              </a:rPr>
              <a:t>。消息简洁明快，告诉大家发生了什么事情，情节简单，通讯则要求比较详细地报道事件的具体过程，展开情节，说明前因后果。为了表达主题，要有故事、有细节、有起伏，材料丰满。</a:t>
            </a:r>
          </a:p>
        </p:txBody>
      </p:sp>
      <p:grpSp>
        <p:nvGrpSpPr>
          <p:cNvPr id="3" name="组合 8">
            <a:extLst>
              <a:ext uri="{FF2B5EF4-FFF2-40B4-BE49-F238E27FC236}">
                <a16:creationId xmlns="" xmlns:a16="http://schemas.microsoft.com/office/drawing/2014/main" id="{3AE50E89-DB9F-433C-A30F-2DB4E2412E79}"/>
              </a:ext>
            </a:extLst>
          </p:cNvPr>
          <p:cNvGrpSpPr>
            <a:grpSpLocks/>
          </p:cNvGrpSpPr>
          <p:nvPr/>
        </p:nvGrpSpPr>
        <p:grpSpPr bwMode="auto">
          <a:xfrm>
            <a:off x="1588" y="-20638"/>
            <a:ext cx="2006600" cy="523876"/>
            <a:chOff x="70" y="-63"/>
            <a:chExt cx="3161" cy="824"/>
          </a:xfrm>
        </p:grpSpPr>
        <p:sp>
          <p:nvSpPr>
            <p:cNvPr id="12294" name="文本框 6">
              <a:extLst>
                <a:ext uri="{FF2B5EF4-FFF2-40B4-BE49-F238E27FC236}">
                  <a16:creationId xmlns="" xmlns:a16="http://schemas.microsoft.com/office/drawing/2014/main" id="{B682C172-8350-4B89-90B9-0154EB410A4B}"/>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知识备查</a:t>
              </a:r>
            </a:p>
          </p:txBody>
        </p:sp>
        <p:cxnSp>
          <p:nvCxnSpPr>
            <p:cNvPr id="22" name="直线连接符 9">
              <a:extLst>
                <a:ext uri="{FF2B5EF4-FFF2-40B4-BE49-F238E27FC236}">
                  <a16:creationId xmlns="" xmlns:a16="http://schemas.microsoft.com/office/drawing/2014/main" id="{BEC414D7-612C-4868-A6BA-191D9FF199B6}"/>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3" name="菱形 22">
              <a:extLst>
                <a:ext uri="{FF2B5EF4-FFF2-40B4-BE49-F238E27FC236}">
                  <a16:creationId xmlns="" xmlns:a16="http://schemas.microsoft.com/office/drawing/2014/main" id="{5314C8F5-3C48-4C74-92FF-99BA308AEEE6}"/>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矩形 16">
            <a:extLst>
              <a:ext uri="{FF2B5EF4-FFF2-40B4-BE49-F238E27FC236}">
                <a16:creationId xmlns="" xmlns:a16="http://schemas.microsoft.com/office/drawing/2014/main" id="{A55B94EA-B1EB-4325-8617-ADA09145D638}"/>
              </a:ext>
            </a:extLst>
          </p:cNvPr>
          <p:cNvSpPr>
            <a:spLocks noChangeArrowheads="1"/>
          </p:cNvSpPr>
          <p:nvPr/>
        </p:nvSpPr>
        <p:spPr bwMode="auto">
          <a:xfrm>
            <a:off x="683568" y="816039"/>
            <a:ext cx="8064500" cy="3694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600" b="1" dirty="0">
                <a:latin typeface="楷体" panose="02010609060101010101" pitchFamily="49" charset="-122"/>
                <a:ea typeface="楷体" panose="02010609060101010101" pitchFamily="49" charset="-122"/>
              </a:rPr>
              <a:t>3.</a:t>
            </a:r>
            <a:r>
              <a:rPr lang="zh-CN" altLang="en-US" sz="2600" b="1" dirty="0">
                <a:solidFill>
                  <a:srgbClr val="FF0000"/>
                </a:solidFill>
                <a:latin typeface="楷体" panose="02010609060101010101" pitchFamily="49" charset="-122"/>
                <a:ea typeface="楷体" panose="02010609060101010101" pitchFamily="49" charset="-122"/>
              </a:rPr>
              <a:t>生动</a:t>
            </a:r>
            <a:r>
              <a:rPr lang="zh-CN" altLang="en-US" sz="2600" b="1" dirty="0">
                <a:latin typeface="楷体" panose="02010609060101010101" pitchFamily="49" charset="-122"/>
                <a:ea typeface="楷体" panose="02010609060101010101" pitchFamily="49" charset="-122"/>
              </a:rPr>
              <a:t>。通讯要写得形象生动，除叙述之外，可以运用描写、抒情等写作手法，比喻、摹状、衬托、对比等修辞手法，来刻画人物性格，但不能有文学创作的虚构。</a:t>
            </a:r>
            <a:br>
              <a:rPr lang="zh-CN" altLang="en-US" sz="2600" b="1" dirty="0">
                <a:latin typeface="楷体" panose="02010609060101010101" pitchFamily="49" charset="-122"/>
                <a:ea typeface="楷体" panose="02010609060101010101" pitchFamily="49" charset="-122"/>
              </a:rPr>
            </a:br>
            <a:r>
              <a:rPr lang="en-US" altLang="zh-CN" sz="2600" b="1" dirty="0">
                <a:latin typeface="楷体" panose="02010609060101010101" pitchFamily="49" charset="-122"/>
                <a:ea typeface="楷体" panose="02010609060101010101" pitchFamily="49" charset="-122"/>
              </a:rPr>
              <a:t>4.</a:t>
            </a:r>
            <a:r>
              <a:rPr lang="zh-CN" altLang="en-US" sz="2600" b="1" dirty="0">
                <a:solidFill>
                  <a:srgbClr val="FF0000"/>
                </a:solidFill>
                <a:latin typeface="楷体" panose="02010609060101010101" pitchFamily="49" charset="-122"/>
                <a:ea typeface="楷体" panose="02010609060101010101" pitchFamily="49" charset="-122"/>
              </a:rPr>
              <a:t>容量大</a:t>
            </a:r>
            <a:r>
              <a:rPr lang="zh-CN" altLang="en-US" sz="2600" b="1" dirty="0">
                <a:latin typeface="楷体" panose="02010609060101010101" pitchFamily="49" charset="-122"/>
                <a:ea typeface="楷体" panose="02010609060101010101" pitchFamily="49" charset="-122"/>
              </a:rPr>
              <a:t>。消息内容比较单纯，篇幅有限。通讯则内容丰满，篇幅较长。消息一般在一千字左右，通讯可以长达数千言。消息以新取胜，短而快。通讯以感动人取胜，篇幅长一些、时间晚一点儿都是允许的。通讯比消息的容量要大，适应范围更广。</a:t>
            </a:r>
          </a:p>
        </p:txBody>
      </p:sp>
      <p:grpSp>
        <p:nvGrpSpPr>
          <p:cNvPr id="13315" name="组合 8">
            <a:extLst>
              <a:ext uri="{FF2B5EF4-FFF2-40B4-BE49-F238E27FC236}">
                <a16:creationId xmlns="" xmlns:a16="http://schemas.microsoft.com/office/drawing/2014/main" id="{2B08864D-7752-444E-845A-28844CC73C6A}"/>
              </a:ext>
            </a:extLst>
          </p:cNvPr>
          <p:cNvGrpSpPr>
            <a:grpSpLocks/>
          </p:cNvGrpSpPr>
          <p:nvPr/>
        </p:nvGrpSpPr>
        <p:grpSpPr bwMode="auto">
          <a:xfrm>
            <a:off x="1588" y="-20638"/>
            <a:ext cx="2006600" cy="523876"/>
            <a:chOff x="70" y="-63"/>
            <a:chExt cx="3161" cy="824"/>
          </a:xfrm>
        </p:grpSpPr>
        <p:sp>
          <p:nvSpPr>
            <p:cNvPr id="2" name="文本框 6">
              <a:extLst>
                <a:ext uri="{FF2B5EF4-FFF2-40B4-BE49-F238E27FC236}">
                  <a16:creationId xmlns="" xmlns:a16="http://schemas.microsoft.com/office/drawing/2014/main" id="{E134B6D6-59D4-47A0-A559-392B975021F6}"/>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知识备查</a:t>
              </a:r>
            </a:p>
          </p:txBody>
        </p:sp>
        <p:cxnSp>
          <p:nvCxnSpPr>
            <p:cNvPr id="25" name="直线连接符 9">
              <a:extLst>
                <a:ext uri="{FF2B5EF4-FFF2-40B4-BE49-F238E27FC236}">
                  <a16:creationId xmlns="" xmlns:a16="http://schemas.microsoft.com/office/drawing/2014/main" id="{477FE6BF-44D9-4669-9840-7584429A0458}"/>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6" name="菱形 25">
              <a:extLst>
                <a:ext uri="{FF2B5EF4-FFF2-40B4-BE49-F238E27FC236}">
                  <a16:creationId xmlns="" xmlns:a16="http://schemas.microsoft.com/office/drawing/2014/main" id="{A055653A-50E0-4715-8A77-FDF59EBB5C1F}"/>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组合 1">
            <a:extLst>
              <a:ext uri="{FF2B5EF4-FFF2-40B4-BE49-F238E27FC236}">
                <a16:creationId xmlns="" xmlns:a16="http://schemas.microsoft.com/office/drawing/2014/main" id="{95F5237B-8CC7-46AF-BF0B-BAC624C666BC}"/>
              </a:ext>
            </a:extLst>
          </p:cNvPr>
          <p:cNvGrpSpPr>
            <a:grpSpLocks/>
          </p:cNvGrpSpPr>
          <p:nvPr/>
        </p:nvGrpSpPr>
        <p:grpSpPr bwMode="auto">
          <a:xfrm>
            <a:off x="3700463" y="636588"/>
            <a:ext cx="1743075" cy="566737"/>
            <a:chOff x="3333750" y="598488"/>
            <a:chExt cx="1743075" cy="566502"/>
          </a:xfrm>
        </p:grpSpPr>
        <p:sp>
          <p:nvSpPr>
            <p:cNvPr id="15" name="圆角矩形 14">
              <a:extLst>
                <a:ext uri="{FF2B5EF4-FFF2-40B4-BE49-F238E27FC236}">
                  <a16:creationId xmlns="" xmlns:a16="http://schemas.microsoft.com/office/drawing/2014/main" id="{2338E558-7D66-4366-B915-51A125ED43C7}"/>
                </a:ext>
              </a:extLst>
            </p:cNvPr>
            <p:cNvSpPr/>
            <p:nvPr/>
          </p:nvSpPr>
          <p:spPr>
            <a:xfrm rot="555800">
              <a:off x="4602162" y="715914"/>
              <a:ext cx="442913" cy="418926"/>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6" name="圆角矩形 15">
              <a:extLst>
                <a:ext uri="{FF2B5EF4-FFF2-40B4-BE49-F238E27FC236}">
                  <a16:creationId xmlns="" xmlns:a16="http://schemas.microsoft.com/office/drawing/2014/main" id="{A40C3F78-812C-474B-8FF3-F5C0E4C28E6F}"/>
                </a:ext>
              </a:extLst>
            </p:cNvPr>
            <p:cNvSpPr/>
            <p:nvPr/>
          </p:nvSpPr>
          <p:spPr>
            <a:xfrm rot="20470821">
              <a:off x="4197350" y="722262"/>
              <a:ext cx="442912" cy="420513"/>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7" name="圆角矩形 16">
              <a:extLst>
                <a:ext uri="{FF2B5EF4-FFF2-40B4-BE49-F238E27FC236}">
                  <a16:creationId xmlns="" xmlns:a16="http://schemas.microsoft.com/office/drawing/2014/main" id="{4308965E-54BB-4BC0-B236-0019D9F4ED5A}"/>
                </a:ext>
              </a:extLst>
            </p:cNvPr>
            <p:cNvSpPr/>
            <p:nvPr/>
          </p:nvSpPr>
          <p:spPr>
            <a:xfrm rot="319204">
              <a:off x="3778250" y="722262"/>
              <a:ext cx="441325" cy="420513"/>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8" name="圆角矩形 17">
              <a:extLst>
                <a:ext uri="{FF2B5EF4-FFF2-40B4-BE49-F238E27FC236}">
                  <a16:creationId xmlns="" xmlns:a16="http://schemas.microsoft.com/office/drawing/2014/main" id="{040D4B80-C738-40D3-88C8-A44A39921AE4}"/>
                </a:ext>
              </a:extLst>
            </p:cNvPr>
            <p:cNvSpPr/>
            <p:nvPr/>
          </p:nvSpPr>
          <p:spPr>
            <a:xfrm rot="21148334">
              <a:off x="3368675" y="730195"/>
              <a:ext cx="441325" cy="420514"/>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4348" name="矩形 1">
              <a:extLst>
                <a:ext uri="{FF2B5EF4-FFF2-40B4-BE49-F238E27FC236}">
                  <a16:creationId xmlns="" xmlns:a16="http://schemas.microsoft.com/office/drawing/2014/main" id="{7610ED5A-A77F-4BE5-8E75-E730262AA4CD}"/>
                </a:ext>
              </a:extLst>
            </p:cNvPr>
            <p:cNvSpPr>
              <a:spLocks noChangeArrowheads="1"/>
            </p:cNvSpPr>
            <p:nvPr/>
          </p:nvSpPr>
          <p:spPr bwMode="auto">
            <a:xfrm>
              <a:off x="3333750" y="598488"/>
              <a:ext cx="1743075" cy="566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写作背景</a:t>
              </a:r>
            </a:p>
          </p:txBody>
        </p:sp>
      </p:grpSp>
      <p:sp>
        <p:nvSpPr>
          <p:cNvPr id="14340" name="矩形 1">
            <a:extLst>
              <a:ext uri="{FF2B5EF4-FFF2-40B4-BE49-F238E27FC236}">
                <a16:creationId xmlns="" xmlns:a16="http://schemas.microsoft.com/office/drawing/2014/main" id="{7D55A7D3-C208-4CF5-AA09-7D97C893BAAF}"/>
              </a:ext>
            </a:extLst>
          </p:cNvPr>
          <p:cNvSpPr>
            <a:spLocks noChangeArrowheads="1"/>
          </p:cNvSpPr>
          <p:nvPr/>
        </p:nvSpPr>
        <p:spPr bwMode="auto">
          <a:xfrm>
            <a:off x="611188" y="1406525"/>
            <a:ext cx="8208962"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latin typeface="楷体" panose="02010609060101010101" pitchFamily="49" charset="-122"/>
                <a:ea typeface="楷体" panose="02010609060101010101" pitchFamily="49" charset="-122"/>
              </a:rPr>
              <a:t>    本文选自</a:t>
            </a:r>
            <a:r>
              <a:rPr lang="en-US" altLang="zh-CN" sz="2800" b="1" dirty="0">
                <a:latin typeface="楷体" panose="02010609060101010101" pitchFamily="49" charset="-122"/>
                <a:ea typeface="楷体" panose="02010609060101010101" pitchFamily="49" charset="-122"/>
              </a:rPr>
              <a:t>2012</a:t>
            </a:r>
            <a:r>
              <a:rPr lang="zh-CN" altLang="en-US" sz="2800" b="1" dirty="0">
                <a:latin typeface="楷体" panose="02010609060101010101" pitchFamily="49" charset="-122"/>
                <a:ea typeface="楷体" panose="02010609060101010101" pitchFamily="49" charset="-122"/>
              </a:rPr>
              <a:t>年</a:t>
            </a:r>
            <a:r>
              <a:rPr lang="en-US" altLang="zh-CN" sz="2800" b="1" dirty="0">
                <a:latin typeface="楷体" panose="02010609060101010101" pitchFamily="49" charset="-122"/>
                <a:ea typeface="楷体" panose="02010609060101010101" pitchFamily="49" charset="-122"/>
              </a:rPr>
              <a:t>11</a:t>
            </a:r>
            <a:r>
              <a:rPr lang="zh-CN" altLang="en-US" sz="2800" b="1" dirty="0">
                <a:latin typeface="楷体" panose="02010609060101010101" pitchFamily="49" charset="-122"/>
                <a:ea typeface="楷体" panose="02010609060101010101" pitchFamily="49" charset="-122"/>
              </a:rPr>
              <a:t>月</a:t>
            </a:r>
            <a:r>
              <a:rPr lang="en-US" altLang="zh-CN" sz="2800" b="1" dirty="0">
                <a:latin typeface="楷体" panose="02010609060101010101" pitchFamily="49" charset="-122"/>
                <a:ea typeface="楷体" panose="02010609060101010101" pitchFamily="49" charset="-122"/>
              </a:rPr>
              <a:t>25</a:t>
            </a:r>
            <a:r>
              <a:rPr lang="zh-CN" altLang="en-US" sz="2800" b="1" dirty="0">
                <a:latin typeface="楷体" panose="02010609060101010101" pitchFamily="49" charset="-122"/>
                <a:ea typeface="楷体" panose="02010609060101010101" pitchFamily="49" charset="-122"/>
              </a:rPr>
              <a:t>日</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人民海军报</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获得我国将组织航母舰载战斗机首次着舰的消息后，本文记者多方协调，随直升机飞降到辽宁舰上。在现场，记者获准进入辽宁舰舰岛塔台这一最佳位置采访，并充分利用这个最佳视角，见证了我国舰载战斗机首架次成功着舰的全过程。</a:t>
            </a:r>
          </a:p>
        </p:txBody>
      </p:sp>
      <p:grpSp>
        <p:nvGrpSpPr>
          <p:cNvPr id="2" name="组合 8">
            <a:extLst>
              <a:ext uri="{FF2B5EF4-FFF2-40B4-BE49-F238E27FC236}">
                <a16:creationId xmlns="" xmlns:a16="http://schemas.microsoft.com/office/drawing/2014/main" id="{136F4E9C-0B68-4669-9BE4-8E2551C2D56E}"/>
              </a:ext>
            </a:extLst>
          </p:cNvPr>
          <p:cNvGrpSpPr>
            <a:grpSpLocks/>
          </p:cNvGrpSpPr>
          <p:nvPr/>
        </p:nvGrpSpPr>
        <p:grpSpPr bwMode="auto">
          <a:xfrm>
            <a:off x="1588" y="-20638"/>
            <a:ext cx="2006600" cy="523876"/>
            <a:chOff x="70" y="-63"/>
            <a:chExt cx="3161" cy="824"/>
          </a:xfrm>
        </p:grpSpPr>
        <p:sp>
          <p:nvSpPr>
            <p:cNvPr id="14341" name="文本框 6">
              <a:extLst>
                <a:ext uri="{FF2B5EF4-FFF2-40B4-BE49-F238E27FC236}">
                  <a16:creationId xmlns="" xmlns:a16="http://schemas.microsoft.com/office/drawing/2014/main" id="{E675CF7A-D806-42D3-BA48-730C22C58CAF}"/>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知识备查</a:t>
              </a:r>
            </a:p>
          </p:txBody>
        </p:sp>
        <p:cxnSp>
          <p:nvCxnSpPr>
            <p:cNvPr id="21" name="直线连接符 9">
              <a:extLst>
                <a:ext uri="{FF2B5EF4-FFF2-40B4-BE49-F238E27FC236}">
                  <a16:creationId xmlns="" xmlns:a16="http://schemas.microsoft.com/office/drawing/2014/main" id="{5030B8D5-4359-4471-A84A-9FB4746AA6D1}"/>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2" name="菱形 21">
              <a:extLst>
                <a:ext uri="{FF2B5EF4-FFF2-40B4-BE49-F238E27FC236}">
                  <a16:creationId xmlns="" xmlns:a16="http://schemas.microsoft.com/office/drawing/2014/main" id="{317DF8E2-A25F-42A3-9CB3-6204F7DB171D}"/>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1354</TotalTime>
  <Words>5737</Words>
  <Application>Microsoft Office PowerPoint</Application>
  <PresentationFormat>全屏显示(16:9)</PresentationFormat>
  <Paragraphs>296</Paragraphs>
  <Slides>52</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52</vt:i4>
      </vt:variant>
    </vt:vector>
  </HeadingPairs>
  <TitlesOfParts>
    <vt:vector size="65" baseType="lpstr">
      <vt:lpstr>Arial</vt:lpstr>
      <vt:lpstr>宋体</vt:lpstr>
      <vt:lpstr>Impact</vt:lpstr>
      <vt:lpstr>汉语拼音</vt:lpstr>
      <vt:lpstr>Kaiti SC</vt:lpstr>
      <vt:lpstr>微软雅黑</vt:lpstr>
      <vt:lpstr>楷体</vt:lpstr>
      <vt:lpstr>Xingkai SC</vt:lpstr>
      <vt:lpstr>Courier New</vt:lpstr>
      <vt:lpstr>Times New Roman</vt:lpstr>
      <vt:lpstr>黑体</vt:lpstr>
      <vt:lpstr>Calibri</vt:lpstr>
      <vt:lpstr>《七彩课堂》课件模板（新）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xb21cn</cp:lastModifiedBy>
  <cp:revision>782</cp:revision>
  <dcterms:created xsi:type="dcterms:W3CDTF">2018-11-06T06:39:21Z</dcterms:created>
  <dcterms:modified xsi:type="dcterms:W3CDTF">2020-03-27T06:19:01Z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2052-11.1.0.8203</vt:lpwstr>
  </property>
</Properties>
</file>